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48"/>
  </p:notesMasterIdLst>
  <p:sldIdLst>
    <p:sldId id="257" r:id="rId5"/>
    <p:sldId id="258" r:id="rId6"/>
    <p:sldId id="259" r:id="rId7"/>
    <p:sldId id="269" r:id="rId8"/>
    <p:sldId id="352" r:id="rId9"/>
    <p:sldId id="261" r:id="rId10"/>
    <p:sldId id="353" r:id="rId11"/>
    <p:sldId id="351" r:id="rId12"/>
    <p:sldId id="267" r:id="rId13"/>
    <p:sldId id="268" r:id="rId14"/>
    <p:sldId id="354" r:id="rId15"/>
    <p:sldId id="355" r:id="rId16"/>
    <p:sldId id="356" r:id="rId17"/>
    <p:sldId id="357" r:id="rId18"/>
    <p:sldId id="384" r:id="rId19"/>
    <p:sldId id="371" r:id="rId20"/>
    <p:sldId id="358" r:id="rId21"/>
    <p:sldId id="369" r:id="rId22"/>
    <p:sldId id="362" r:id="rId23"/>
    <p:sldId id="364" r:id="rId24"/>
    <p:sldId id="367" r:id="rId25"/>
    <p:sldId id="380" r:id="rId26"/>
    <p:sldId id="363" r:id="rId27"/>
    <p:sldId id="359" r:id="rId28"/>
    <p:sldId id="272" r:id="rId29"/>
    <p:sldId id="383" r:id="rId30"/>
    <p:sldId id="282" r:id="rId31"/>
    <p:sldId id="381" r:id="rId32"/>
    <p:sldId id="284" r:id="rId33"/>
    <p:sldId id="390" r:id="rId34"/>
    <p:sldId id="375" r:id="rId35"/>
    <p:sldId id="377" r:id="rId36"/>
    <p:sldId id="378" r:id="rId37"/>
    <p:sldId id="376" r:id="rId38"/>
    <p:sldId id="372" r:id="rId39"/>
    <p:sldId id="379" r:id="rId40"/>
    <p:sldId id="276" r:id="rId41"/>
    <p:sldId id="386" r:id="rId42"/>
    <p:sldId id="388" r:id="rId43"/>
    <p:sldId id="387" r:id="rId44"/>
    <p:sldId id="389" r:id="rId45"/>
    <p:sldId id="385" r:id="rId46"/>
    <p:sldId id="270"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4A66AC"/>
    <a:srgbClr val="34497D"/>
    <a:srgbClr val="DDD9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6A327C-14F8-F503-C289-216A59D25FD8}" v="22" dt="2024-05-16T16:47:21.439"/>
    <p1510:client id="{F6DB062A-2400-CD31-4127-A470A4BB3024}" v="6" dt="2024-05-17T15:53:45.3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1107" autoAdjust="0"/>
  </p:normalViewPr>
  <p:slideViewPr>
    <p:cSldViewPr snapToGrid="0">
      <p:cViewPr varScale="1">
        <p:scale>
          <a:sx n="88" d="100"/>
          <a:sy n="88" d="100"/>
        </p:scale>
        <p:origin x="1886" y="82"/>
      </p:cViewPr>
      <p:guideLst/>
    </p:cSldViewPr>
  </p:slideViewPr>
  <p:notesTextViewPr>
    <p:cViewPr>
      <p:scale>
        <a:sx n="1" d="1"/>
        <a:sy n="1" d="1"/>
      </p:scale>
      <p:origin x="0" y="0"/>
    </p:cViewPr>
  </p:notesTextViewPr>
  <p:sorterViewPr>
    <p:cViewPr>
      <p:scale>
        <a:sx n="100" d="100"/>
        <a:sy n="100" d="100"/>
      </p:scale>
      <p:origin x="0" y="-4339"/>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F6DB062A-2400-CD31-4127-A470A4BB3024}"/>
    <pc:docChg chg="modSld">
      <pc:chgData name="Mathieu Waeber" userId="S::mathieu.waeber@un.org::04d8e935-c572-4115-98a5-81e3624f76bd" providerId="AD" clId="Web-{F6DB062A-2400-CD31-4127-A470A4BB3024}" dt="2024-05-17T15:53:45.305" v="5" actId="20577"/>
      <pc:docMkLst>
        <pc:docMk/>
      </pc:docMkLst>
      <pc:sldChg chg="modSp">
        <pc:chgData name="Mathieu Waeber" userId="S::mathieu.waeber@un.org::04d8e935-c572-4115-98a5-81e3624f76bd" providerId="AD" clId="Web-{F6DB062A-2400-CD31-4127-A470A4BB3024}" dt="2024-05-17T15:53:45.305" v="5" actId="20577"/>
        <pc:sldMkLst>
          <pc:docMk/>
          <pc:sldMk cId="166560388" sldId="282"/>
        </pc:sldMkLst>
        <pc:spChg chg="mod">
          <ac:chgData name="Mathieu Waeber" userId="S::mathieu.waeber@un.org::04d8e935-c572-4115-98a5-81e3624f76bd" providerId="AD" clId="Web-{F6DB062A-2400-CD31-4127-A470A4BB3024}" dt="2024-05-17T15:53:45.305" v="5" actId="20577"/>
          <ac:spMkLst>
            <pc:docMk/>
            <pc:sldMk cId="166560388" sldId="282"/>
            <ac:spMk id="2" creationId="{E8851A4D-27CE-A248-8BEB-C060F7C0E81F}"/>
          </ac:spMkLst>
        </pc:spChg>
      </pc:sldChg>
    </pc:docChg>
  </pc:docChgLst>
  <pc:docChgLst>
    <pc:chgData name="Mathieu Waeber" userId="S::mathieu.waeber@un.org::04d8e935-c572-4115-98a5-81e3624f76bd" providerId="AD" clId="Web-{AE6A327C-14F8-F503-C289-216A59D25FD8}"/>
    <pc:docChg chg="modSld">
      <pc:chgData name="Mathieu Waeber" userId="S::mathieu.waeber@un.org::04d8e935-c572-4115-98a5-81e3624f76bd" providerId="AD" clId="Web-{AE6A327C-14F8-F503-C289-216A59D25FD8}" dt="2024-05-16T16:52:32.542" v="43"/>
      <pc:docMkLst>
        <pc:docMk/>
      </pc:docMkLst>
      <pc:sldChg chg="modSp">
        <pc:chgData name="Mathieu Waeber" userId="S::mathieu.waeber@un.org::04d8e935-c572-4115-98a5-81e3624f76bd" providerId="AD" clId="Web-{AE6A327C-14F8-F503-C289-216A59D25FD8}" dt="2024-05-16T16:40:51.366" v="3" actId="20577"/>
        <pc:sldMkLst>
          <pc:docMk/>
          <pc:sldMk cId="465440245" sldId="362"/>
        </pc:sldMkLst>
        <pc:spChg chg="mod">
          <ac:chgData name="Mathieu Waeber" userId="S::mathieu.waeber@un.org::04d8e935-c572-4115-98a5-81e3624f76bd" providerId="AD" clId="Web-{AE6A327C-14F8-F503-C289-216A59D25FD8}" dt="2024-05-16T16:40:51.366" v="3" actId="20577"/>
          <ac:spMkLst>
            <pc:docMk/>
            <pc:sldMk cId="465440245" sldId="362"/>
            <ac:spMk id="4" creationId="{BCE88DE6-A6CB-4148-BFB8-6EF15D218AB2}"/>
          </ac:spMkLst>
        </pc:spChg>
      </pc:sldChg>
      <pc:sldChg chg="modNotes">
        <pc:chgData name="Mathieu Waeber" userId="S::mathieu.waeber@un.org::04d8e935-c572-4115-98a5-81e3624f76bd" providerId="AD" clId="Web-{AE6A327C-14F8-F503-C289-216A59D25FD8}" dt="2024-05-16T16:41:23.413" v="7"/>
        <pc:sldMkLst>
          <pc:docMk/>
          <pc:sldMk cId="908054439" sldId="364"/>
        </pc:sldMkLst>
      </pc:sldChg>
      <pc:sldChg chg="modNotes">
        <pc:chgData name="Mathieu Waeber" userId="S::mathieu.waeber@un.org::04d8e935-c572-4115-98a5-81e3624f76bd" providerId="AD" clId="Web-{AE6A327C-14F8-F503-C289-216A59D25FD8}" dt="2024-05-16T16:47:34.299" v="33"/>
        <pc:sldMkLst>
          <pc:docMk/>
          <pc:sldMk cId="905915893" sldId="372"/>
        </pc:sldMkLst>
      </pc:sldChg>
      <pc:sldChg chg="modSp">
        <pc:chgData name="Mathieu Waeber" userId="S::mathieu.waeber@un.org::04d8e935-c572-4115-98a5-81e3624f76bd" providerId="AD" clId="Web-{AE6A327C-14F8-F503-C289-216A59D25FD8}" dt="2024-05-16T16:45:02.904" v="9" actId="20577"/>
        <pc:sldMkLst>
          <pc:docMk/>
          <pc:sldMk cId="4280787424" sldId="375"/>
        </pc:sldMkLst>
        <pc:spChg chg="mod">
          <ac:chgData name="Mathieu Waeber" userId="S::mathieu.waeber@un.org::04d8e935-c572-4115-98a5-81e3624f76bd" providerId="AD" clId="Web-{AE6A327C-14F8-F503-C289-216A59D25FD8}" dt="2024-05-16T16:45:02.904" v="9" actId="20577"/>
          <ac:spMkLst>
            <pc:docMk/>
            <pc:sldMk cId="4280787424" sldId="375"/>
            <ac:spMk id="3" creationId="{7A6F29F7-B8F1-3C4C-A4AA-EDF32A5FE26A}"/>
          </ac:spMkLst>
        </pc:spChg>
      </pc:sldChg>
      <pc:sldChg chg="modSp modNotes">
        <pc:chgData name="Mathieu Waeber" userId="S::mathieu.waeber@un.org::04d8e935-c572-4115-98a5-81e3624f76bd" providerId="AD" clId="Web-{AE6A327C-14F8-F503-C289-216A59D25FD8}" dt="2024-05-16T16:47:19.017" v="30"/>
        <pc:sldMkLst>
          <pc:docMk/>
          <pc:sldMk cId="1745294444" sldId="376"/>
        </pc:sldMkLst>
        <pc:spChg chg="mod">
          <ac:chgData name="Mathieu Waeber" userId="S::mathieu.waeber@un.org::04d8e935-c572-4115-98a5-81e3624f76bd" providerId="AD" clId="Web-{AE6A327C-14F8-F503-C289-216A59D25FD8}" dt="2024-05-16T16:47:15.798" v="28" actId="20577"/>
          <ac:spMkLst>
            <pc:docMk/>
            <pc:sldMk cId="1745294444" sldId="376"/>
            <ac:spMk id="3" creationId="{7A6F29F7-B8F1-3C4C-A4AA-EDF32A5FE26A}"/>
          </ac:spMkLst>
        </pc:spChg>
      </pc:sldChg>
      <pc:sldChg chg="modSp modNotes">
        <pc:chgData name="Mathieu Waeber" userId="S::mathieu.waeber@un.org::04d8e935-c572-4115-98a5-81e3624f76bd" providerId="AD" clId="Web-{AE6A327C-14F8-F503-C289-216A59D25FD8}" dt="2024-05-16T16:46:41.626" v="25"/>
        <pc:sldMkLst>
          <pc:docMk/>
          <pc:sldMk cId="122327597" sldId="377"/>
        </pc:sldMkLst>
        <pc:spChg chg="mod">
          <ac:chgData name="Mathieu Waeber" userId="S::mathieu.waeber@un.org::04d8e935-c572-4115-98a5-81e3624f76bd" providerId="AD" clId="Web-{AE6A327C-14F8-F503-C289-216A59D25FD8}" dt="2024-05-16T16:45:49.233" v="20" actId="1076"/>
          <ac:spMkLst>
            <pc:docMk/>
            <pc:sldMk cId="122327597" sldId="377"/>
            <ac:spMk id="3" creationId="{7A6F29F7-B8F1-3C4C-A4AA-EDF32A5FE26A}"/>
          </ac:spMkLst>
        </pc:spChg>
      </pc:sldChg>
      <pc:sldChg chg="modNotes">
        <pc:chgData name="Mathieu Waeber" userId="S::mathieu.waeber@un.org::04d8e935-c572-4115-98a5-81e3624f76bd" providerId="AD" clId="Web-{AE6A327C-14F8-F503-C289-216A59D25FD8}" dt="2024-05-16T16:51:21.759" v="37"/>
        <pc:sldMkLst>
          <pc:docMk/>
          <pc:sldMk cId="3554565264" sldId="386"/>
        </pc:sldMkLst>
      </pc:sldChg>
      <pc:sldChg chg="modNotes">
        <pc:chgData name="Mathieu Waeber" userId="S::mathieu.waeber@un.org::04d8e935-c572-4115-98a5-81e3624f76bd" providerId="AD" clId="Web-{AE6A327C-14F8-F503-C289-216A59D25FD8}" dt="2024-05-16T16:52:09.119" v="41"/>
        <pc:sldMkLst>
          <pc:docMk/>
          <pc:sldMk cId="2023116514" sldId="387"/>
        </pc:sldMkLst>
      </pc:sldChg>
      <pc:sldChg chg="modNotes">
        <pc:chgData name="Mathieu Waeber" userId="S::mathieu.waeber@un.org::04d8e935-c572-4115-98a5-81e3624f76bd" providerId="AD" clId="Web-{AE6A327C-14F8-F503-C289-216A59D25FD8}" dt="2024-05-16T16:51:50.962" v="39"/>
        <pc:sldMkLst>
          <pc:docMk/>
          <pc:sldMk cId="3931282149" sldId="388"/>
        </pc:sldMkLst>
      </pc:sldChg>
      <pc:sldChg chg="modNotes">
        <pc:chgData name="Mathieu Waeber" userId="S::mathieu.waeber@un.org::04d8e935-c572-4115-98a5-81e3624f76bd" providerId="AD" clId="Web-{AE6A327C-14F8-F503-C289-216A59D25FD8}" dt="2024-05-16T16:52:32.542" v="43"/>
        <pc:sldMkLst>
          <pc:docMk/>
          <pc:sldMk cId="3438825488" sldId="38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3F0A09-7431-B847-A599-65826544004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E2E0A656-95A5-7D46-926D-6AB6A9915192}">
      <dgm:prSet phldrT="[Text]" custT="1"/>
      <dgm:spPr>
        <a:solidFill>
          <a:srgbClr val="4F81BD"/>
        </a:solidFill>
      </dgm:spPr>
      <dgm:t>
        <a:bodyPr/>
        <a:lstStyle/>
        <a:p>
          <a:r>
            <a:rPr lang="en-GB" sz="1800" dirty="0">
              <a:solidFill>
                <a:schemeClr val="bg1"/>
              </a:solidFill>
              <a:effectLst/>
              <a:latin typeface="+mn-lt"/>
              <a:ea typeface="+mn-ea"/>
              <a:cs typeface="+mn-cs"/>
            </a:rPr>
            <a:t>Recall the hazards and mitigations associated with ammunition management</a:t>
          </a:r>
          <a:endParaRPr lang="en-GB" sz="1800" dirty="0">
            <a:solidFill>
              <a:schemeClr val="bg1"/>
            </a:solidFill>
          </a:endParaRPr>
        </a:p>
      </dgm:t>
    </dgm:pt>
    <dgm:pt modelId="{D39BDA30-E57E-8046-86D4-478AD82C9A01}" type="parTrans" cxnId="{152A8A8B-5376-CE4D-9EC5-3D89CE952CB4}">
      <dgm:prSet/>
      <dgm:spPr/>
      <dgm:t>
        <a:bodyPr/>
        <a:lstStyle/>
        <a:p>
          <a:endParaRPr lang="en-GB" sz="1800">
            <a:solidFill>
              <a:schemeClr val="bg1"/>
            </a:solidFill>
          </a:endParaRPr>
        </a:p>
      </dgm:t>
    </dgm:pt>
    <dgm:pt modelId="{C3799A20-F0C1-C142-A7D7-0DBC6F51BE0C}" type="sibTrans" cxnId="{152A8A8B-5376-CE4D-9EC5-3D89CE952CB4}">
      <dgm:prSet/>
      <dgm:spPr/>
      <dgm:t>
        <a:bodyPr/>
        <a:lstStyle/>
        <a:p>
          <a:endParaRPr lang="en-GB" sz="1800">
            <a:solidFill>
              <a:schemeClr val="bg1"/>
            </a:solidFill>
          </a:endParaRPr>
        </a:p>
      </dgm:t>
    </dgm:pt>
    <dgm:pt modelId="{58821115-5952-BF42-9165-D3FFA0D2F70E}">
      <dgm:prSet custT="1"/>
      <dgm:spPr>
        <a:solidFill>
          <a:srgbClr val="4F81BD"/>
        </a:solidFill>
      </dgm:spPr>
      <dgm:t>
        <a:bodyPr/>
        <a:lstStyle/>
        <a:p>
          <a:r>
            <a:rPr lang="en-GB" sz="1800">
              <a:solidFill>
                <a:schemeClr val="bg1"/>
              </a:solidFill>
              <a:effectLst/>
              <a:latin typeface="+mn-lt"/>
              <a:ea typeface="+mn-ea"/>
              <a:cs typeface="+mn-cs"/>
            </a:rPr>
            <a:t>Discuss the UN Explosive Risk Assessments process</a:t>
          </a:r>
          <a:endParaRPr lang="en-IE" sz="1800">
            <a:solidFill>
              <a:schemeClr val="bg1"/>
            </a:solidFill>
            <a:effectLst/>
            <a:latin typeface="+mn-lt"/>
            <a:ea typeface="+mn-ea"/>
            <a:cs typeface="+mn-cs"/>
          </a:endParaRPr>
        </a:p>
      </dgm:t>
    </dgm:pt>
    <dgm:pt modelId="{CB2F1CD0-E626-5841-A9CF-7163F2AA84D4}" type="parTrans" cxnId="{E2CC2B95-0668-744E-B0A0-1CB2E4C8C9A7}">
      <dgm:prSet/>
      <dgm:spPr/>
      <dgm:t>
        <a:bodyPr/>
        <a:lstStyle/>
        <a:p>
          <a:endParaRPr lang="en-GB" sz="1800">
            <a:solidFill>
              <a:schemeClr val="bg1"/>
            </a:solidFill>
          </a:endParaRPr>
        </a:p>
      </dgm:t>
    </dgm:pt>
    <dgm:pt modelId="{FE8DF166-F4EA-414F-9BBB-D8C720B28338}" type="sibTrans" cxnId="{E2CC2B95-0668-744E-B0A0-1CB2E4C8C9A7}">
      <dgm:prSet/>
      <dgm:spPr/>
      <dgm:t>
        <a:bodyPr/>
        <a:lstStyle/>
        <a:p>
          <a:endParaRPr lang="en-GB" sz="1800">
            <a:solidFill>
              <a:schemeClr val="bg1"/>
            </a:solidFill>
          </a:endParaRPr>
        </a:p>
      </dgm:t>
    </dgm:pt>
    <dgm:pt modelId="{D87130F1-A4CF-4146-8D49-1DFA3848F8E1}">
      <dgm:prSet custT="1"/>
      <dgm:spPr>
        <a:solidFill>
          <a:srgbClr val="4F81BD"/>
        </a:solidFill>
      </dgm:spPr>
      <dgm:t>
        <a:bodyPr/>
        <a:lstStyle/>
        <a:p>
          <a:r>
            <a:rPr lang="en-GB" sz="1800">
              <a:solidFill>
                <a:schemeClr val="bg1"/>
              </a:solidFill>
              <a:effectLst/>
              <a:latin typeface="+mn-lt"/>
              <a:ea typeface="+mn-ea"/>
              <a:cs typeface="+mn-cs"/>
            </a:rPr>
            <a:t>Examine how to identify, control and report risks associated with explosives</a:t>
          </a:r>
          <a:endParaRPr lang="en-IE" sz="1800">
            <a:solidFill>
              <a:schemeClr val="bg1"/>
            </a:solidFill>
            <a:effectLst/>
            <a:latin typeface="+mn-lt"/>
            <a:ea typeface="+mn-ea"/>
            <a:cs typeface="+mn-cs"/>
          </a:endParaRPr>
        </a:p>
      </dgm:t>
    </dgm:pt>
    <dgm:pt modelId="{1C085416-9D55-F34C-99FF-0B9E3A5C0AF9}" type="parTrans" cxnId="{2CC262C9-6193-F849-B2B4-532D933C93EE}">
      <dgm:prSet/>
      <dgm:spPr/>
      <dgm:t>
        <a:bodyPr/>
        <a:lstStyle/>
        <a:p>
          <a:endParaRPr lang="en-GB" sz="1800">
            <a:solidFill>
              <a:schemeClr val="bg1"/>
            </a:solidFill>
          </a:endParaRPr>
        </a:p>
      </dgm:t>
    </dgm:pt>
    <dgm:pt modelId="{6F8CB642-AFE4-A748-AF7F-8F85956F53A8}" type="sibTrans" cxnId="{2CC262C9-6193-F849-B2B4-532D933C93EE}">
      <dgm:prSet/>
      <dgm:spPr/>
      <dgm:t>
        <a:bodyPr/>
        <a:lstStyle/>
        <a:p>
          <a:endParaRPr lang="en-GB" sz="1800">
            <a:solidFill>
              <a:schemeClr val="bg1"/>
            </a:solidFill>
          </a:endParaRPr>
        </a:p>
      </dgm:t>
    </dgm:pt>
    <dgm:pt modelId="{945D916F-6AC1-0440-8C63-4B89E6BC59E8}">
      <dgm:prSet custT="1"/>
      <dgm:spPr>
        <a:solidFill>
          <a:srgbClr val="4F81BD"/>
        </a:solidFill>
      </dgm:spPr>
      <dgm:t>
        <a:bodyPr/>
        <a:lstStyle/>
        <a:p>
          <a:r>
            <a:rPr lang="en-GB" sz="1800">
              <a:solidFill>
                <a:schemeClr val="bg1"/>
              </a:solidFill>
              <a:effectLst/>
              <a:latin typeface="+mn-lt"/>
              <a:ea typeface="+mn-ea"/>
              <a:cs typeface="+mn-cs"/>
            </a:rPr>
            <a:t>Compile an Explosive Risk Assessment</a:t>
          </a:r>
          <a:endParaRPr lang="en-IE" sz="1800">
            <a:solidFill>
              <a:schemeClr val="bg1"/>
            </a:solidFill>
            <a:effectLst/>
            <a:latin typeface="+mn-lt"/>
            <a:ea typeface="+mn-ea"/>
            <a:cs typeface="+mn-cs"/>
          </a:endParaRPr>
        </a:p>
      </dgm:t>
    </dgm:pt>
    <dgm:pt modelId="{F3BD377A-3E03-D043-ADE0-002DD8B3E33D}" type="parTrans" cxnId="{86558DE1-6E1B-4F4B-8003-6E11C29CFF59}">
      <dgm:prSet/>
      <dgm:spPr/>
      <dgm:t>
        <a:bodyPr/>
        <a:lstStyle/>
        <a:p>
          <a:endParaRPr lang="en-GB" sz="1800">
            <a:solidFill>
              <a:schemeClr val="bg1"/>
            </a:solidFill>
          </a:endParaRPr>
        </a:p>
      </dgm:t>
    </dgm:pt>
    <dgm:pt modelId="{5BFA2434-E1DB-9349-B788-499DE70C0C05}" type="sibTrans" cxnId="{86558DE1-6E1B-4F4B-8003-6E11C29CFF59}">
      <dgm:prSet/>
      <dgm:spPr/>
      <dgm:t>
        <a:bodyPr/>
        <a:lstStyle/>
        <a:p>
          <a:endParaRPr lang="en-GB" sz="1800">
            <a:solidFill>
              <a:schemeClr val="bg1"/>
            </a:solidFill>
          </a:endParaRPr>
        </a:p>
      </dgm:t>
    </dgm:pt>
    <dgm:pt modelId="{08BA4977-F18B-8F48-B348-52E53CC62F8D}" type="pres">
      <dgm:prSet presAssocID="{653F0A09-7431-B847-A599-658265440043}" presName="linear" presStyleCnt="0">
        <dgm:presLayoutVars>
          <dgm:dir/>
          <dgm:animLvl val="lvl"/>
          <dgm:resizeHandles val="exact"/>
        </dgm:presLayoutVars>
      </dgm:prSet>
      <dgm:spPr/>
    </dgm:pt>
    <dgm:pt modelId="{C65CFB8A-BBA9-8C46-8C4C-B2AD00E55161}" type="pres">
      <dgm:prSet presAssocID="{E2E0A656-95A5-7D46-926D-6AB6A9915192}" presName="parentLin" presStyleCnt="0"/>
      <dgm:spPr/>
    </dgm:pt>
    <dgm:pt modelId="{BEA1AD3C-C107-3245-9317-584DAD9AE6D8}" type="pres">
      <dgm:prSet presAssocID="{E2E0A656-95A5-7D46-926D-6AB6A9915192}" presName="parentLeftMargin" presStyleLbl="node1" presStyleIdx="0" presStyleCnt="4"/>
      <dgm:spPr/>
    </dgm:pt>
    <dgm:pt modelId="{2D3F8B24-A441-C742-87F1-7209059F6C93}" type="pres">
      <dgm:prSet presAssocID="{E2E0A656-95A5-7D46-926D-6AB6A9915192}" presName="parentText" presStyleLbl="node1" presStyleIdx="0" presStyleCnt="4" custScaleX="111789">
        <dgm:presLayoutVars>
          <dgm:chMax val="0"/>
          <dgm:bulletEnabled val="1"/>
        </dgm:presLayoutVars>
      </dgm:prSet>
      <dgm:spPr/>
    </dgm:pt>
    <dgm:pt modelId="{BDF56338-3897-FE48-9F35-7F6E1FEC5CD1}" type="pres">
      <dgm:prSet presAssocID="{E2E0A656-95A5-7D46-926D-6AB6A9915192}" presName="negativeSpace" presStyleCnt="0"/>
      <dgm:spPr/>
    </dgm:pt>
    <dgm:pt modelId="{B4078A03-08B8-5F4F-9261-311B3747CD61}" type="pres">
      <dgm:prSet presAssocID="{E2E0A656-95A5-7D46-926D-6AB6A9915192}" presName="childText" presStyleLbl="conFgAcc1" presStyleIdx="0" presStyleCnt="4">
        <dgm:presLayoutVars>
          <dgm:bulletEnabled val="1"/>
        </dgm:presLayoutVars>
      </dgm:prSet>
      <dgm:spPr>
        <a:ln>
          <a:solidFill>
            <a:srgbClr val="4F81BD"/>
          </a:solidFill>
        </a:ln>
      </dgm:spPr>
    </dgm:pt>
    <dgm:pt modelId="{925D31D1-2282-6A45-A218-9FA5C5B1B001}" type="pres">
      <dgm:prSet presAssocID="{C3799A20-F0C1-C142-A7D7-0DBC6F51BE0C}" presName="spaceBetweenRectangles" presStyleCnt="0"/>
      <dgm:spPr/>
    </dgm:pt>
    <dgm:pt modelId="{53EAE58A-85EE-E74A-9808-FBE94E3F1123}" type="pres">
      <dgm:prSet presAssocID="{58821115-5952-BF42-9165-D3FFA0D2F70E}" presName="parentLin" presStyleCnt="0"/>
      <dgm:spPr/>
    </dgm:pt>
    <dgm:pt modelId="{077C5A87-904C-2047-B1DF-9BE56B49BCCA}" type="pres">
      <dgm:prSet presAssocID="{58821115-5952-BF42-9165-D3FFA0D2F70E}" presName="parentLeftMargin" presStyleLbl="node1" presStyleIdx="0" presStyleCnt="4"/>
      <dgm:spPr/>
    </dgm:pt>
    <dgm:pt modelId="{31BF5DA0-BE5A-DB47-9CD5-9A25B8D4194F}" type="pres">
      <dgm:prSet presAssocID="{58821115-5952-BF42-9165-D3FFA0D2F70E}" presName="parentText" presStyleLbl="node1" presStyleIdx="1" presStyleCnt="4" custScaleX="111789">
        <dgm:presLayoutVars>
          <dgm:chMax val="0"/>
          <dgm:bulletEnabled val="1"/>
        </dgm:presLayoutVars>
      </dgm:prSet>
      <dgm:spPr/>
    </dgm:pt>
    <dgm:pt modelId="{BFBD696D-A126-4B4D-8C90-6C3959BA3017}" type="pres">
      <dgm:prSet presAssocID="{58821115-5952-BF42-9165-D3FFA0D2F70E}" presName="negativeSpace" presStyleCnt="0"/>
      <dgm:spPr/>
    </dgm:pt>
    <dgm:pt modelId="{6A12B5DC-620A-404A-A0D6-6BE7B68F314C}" type="pres">
      <dgm:prSet presAssocID="{58821115-5952-BF42-9165-D3FFA0D2F70E}" presName="childText" presStyleLbl="conFgAcc1" presStyleIdx="1" presStyleCnt="4">
        <dgm:presLayoutVars>
          <dgm:bulletEnabled val="1"/>
        </dgm:presLayoutVars>
      </dgm:prSet>
      <dgm:spPr>
        <a:ln>
          <a:solidFill>
            <a:srgbClr val="4F81BD"/>
          </a:solidFill>
        </a:ln>
      </dgm:spPr>
    </dgm:pt>
    <dgm:pt modelId="{9A0CFF47-C83C-D84D-9BD7-B383B6941E14}" type="pres">
      <dgm:prSet presAssocID="{FE8DF166-F4EA-414F-9BBB-D8C720B28338}" presName="spaceBetweenRectangles" presStyleCnt="0"/>
      <dgm:spPr/>
    </dgm:pt>
    <dgm:pt modelId="{2C0E52BC-5F9E-EA4B-898E-4A4415FFA79E}" type="pres">
      <dgm:prSet presAssocID="{D87130F1-A4CF-4146-8D49-1DFA3848F8E1}" presName="parentLin" presStyleCnt="0"/>
      <dgm:spPr/>
    </dgm:pt>
    <dgm:pt modelId="{086297BE-AE64-9B46-BFDE-0A9B78BA63EA}" type="pres">
      <dgm:prSet presAssocID="{D87130F1-A4CF-4146-8D49-1DFA3848F8E1}" presName="parentLeftMargin" presStyleLbl="node1" presStyleIdx="1" presStyleCnt="4"/>
      <dgm:spPr/>
    </dgm:pt>
    <dgm:pt modelId="{A0874C5B-4C0A-AE45-B4C8-7363F0C95179}" type="pres">
      <dgm:prSet presAssocID="{D87130F1-A4CF-4146-8D49-1DFA3848F8E1}" presName="parentText" presStyleLbl="node1" presStyleIdx="2" presStyleCnt="4" custScaleX="111789">
        <dgm:presLayoutVars>
          <dgm:chMax val="0"/>
          <dgm:bulletEnabled val="1"/>
        </dgm:presLayoutVars>
      </dgm:prSet>
      <dgm:spPr/>
    </dgm:pt>
    <dgm:pt modelId="{8FA7CCE1-7727-0A44-89E9-1BAFB0605BE1}" type="pres">
      <dgm:prSet presAssocID="{D87130F1-A4CF-4146-8D49-1DFA3848F8E1}" presName="negativeSpace" presStyleCnt="0"/>
      <dgm:spPr/>
    </dgm:pt>
    <dgm:pt modelId="{B414BB56-2A4F-EE41-9DED-46F09C3EF192}" type="pres">
      <dgm:prSet presAssocID="{D87130F1-A4CF-4146-8D49-1DFA3848F8E1}" presName="childText" presStyleLbl="conFgAcc1" presStyleIdx="2" presStyleCnt="4">
        <dgm:presLayoutVars>
          <dgm:bulletEnabled val="1"/>
        </dgm:presLayoutVars>
      </dgm:prSet>
      <dgm:spPr>
        <a:ln>
          <a:solidFill>
            <a:srgbClr val="4F81BD"/>
          </a:solidFill>
        </a:ln>
      </dgm:spPr>
    </dgm:pt>
    <dgm:pt modelId="{E29D609B-DEDC-F84A-AEC8-D4D3762AE22E}" type="pres">
      <dgm:prSet presAssocID="{6F8CB642-AFE4-A748-AF7F-8F85956F53A8}" presName="spaceBetweenRectangles" presStyleCnt="0"/>
      <dgm:spPr/>
    </dgm:pt>
    <dgm:pt modelId="{DD4566FE-7660-EF49-9FD2-83F48F274B37}" type="pres">
      <dgm:prSet presAssocID="{945D916F-6AC1-0440-8C63-4B89E6BC59E8}" presName="parentLin" presStyleCnt="0"/>
      <dgm:spPr/>
    </dgm:pt>
    <dgm:pt modelId="{B1671ADD-44D2-5A41-A02B-607D67EB0B48}" type="pres">
      <dgm:prSet presAssocID="{945D916F-6AC1-0440-8C63-4B89E6BC59E8}" presName="parentLeftMargin" presStyleLbl="node1" presStyleIdx="2" presStyleCnt="4"/>
      <dgm:spPr/>
    </dgm:pt>
    <dgm:pt modelId="{F0C84523-FCA1-EE4D-98DE-0EAC80D6BFC6}" type="pres">
      <dgm:prSet presAssocID="{945D916F-6AC1-0440-8C63-4B89E6BC59E8}" presName="parentText" presStyleLbl="node1" presStyleIdx="3" presStyleCnt="4" custScaleX="111789">
        <dgm:presLayoutVars>
          <dgm:chMax val="0"/>
          <dgm:bulletEnabled val="1"/>
        </dgm:presLayoutVars>
      </dgm:prSet>
      <dgm:spPr/>
    </dgm:pt>
    <dgm:pt modelId="{F46E372E-BAD6-F94E-9278-BB94210E3731}" type="pres">
      <dgm:prSet presAssocID="{945D916F-6AC1-0440-8C63-4B89E6BC59E8}" presName="negativeSpace" presStyleCnt="0"/>
      <dgm:spPr/>
    </dgm:pt>
    <dgm:pt modelId="{399AAEEA-9E00-2A4C-B94C-E57AD6A9187D}" type="pres">
      <dgm:prSet presAssocID="{945D916F-6AC1-0440-8C63-4B89E6BC59E8}" presName="childText" presStyleLbl="conFgAcc1" presStyleIdx="3" presStyleCnt="4">
        <dgm:presLayoutVars>
          <dgm:bulletEnabled val="1"/>
        </dgm:presLayoutVars>
      </dgm:prSet>
      <dgm:spPr>
        <a:ln>
          <a:solidFill>
            <a:srgbClr val="4F81BD"/>
          </a:solidFill>
        </a:ln>
      </dgm:spPr>
    </dgm:pt>
  </dgm:ptLst>
  <dgm:cxnLst>
    <dgm:cxn modelId="{F48FEC27-113E-154B-82C6-B304995A1C90}" type="presOf" srcId="{945D916F-6AC1-0440-8C63-4B89E6BC59E8}" destId="{F0C84523-FCA1-EE4D-98DE-0EAC80D6BFC6}" srcOrd="1" destOrd="0" presId="urn:microsoft.com/office/officeart/2005/8/layout/list1"/>
    <dgm:cxn modelId="{8FFFDF70-C307-7944-BC9B-81406C93E6C6}" type="presOf" srcId="{58821115-5952-BF42-9165-D3FFA0D2F70E}" destId="{077C5A87-904C-2047-B1DF-9BE56B49BCCA}" srcOrd="0" destOrd="0" presId="urn:microsoft.com/office/officeart/2005/8/layout/list1"/>
    <dgm:cxn modelId="{C9D3AC78-4C4B-8A44-86BD-F193EFF50BC4}" type="presOf" srcId="{E2E0A656-95A5-7D46-926D-6AB6A9915192}" destId="{BEA1AD3C-C107-3245-9317-584DAD9AE6D8}" srcOrd="0" destOrd="0" presId="urn:microsoft.com/office/officeart/2005/8/layout/list1"/>
    <dgm:cxn modelId="{A6938587-B9B4-9542-B4DD-ACE2E66F4102}" type="presOf" srcId="{58821115-5952-BF42-9165-D3FFA0D2F70E}" destId="{31BF5DA0-BE5A-DB47-9CD5-9A25B8D4194F}" srcOrd="1" destOrd="0" presId="urn:microsoft.com/office/officeart/2005/8/layout/list1"/>
    <dgm:cxn modelId="{152A8A8B-5376-CE4D-9EC5-3D89CE952CB4}" srcId="{653F0A09-7431-B847-A599-658265440043}" destId="{E2E0A656-95A5-7D46-926D-6AB6A9915192}" srcOrd="0" destOrd="0" parTransId="{D39BDA30-E57E-8046-86D4-478AD82C9A01}" sibTransId="{C3799A20-F0C1-C142-A7D7-0DBC6F51BE0C}"/>
    <dgm:cxn modelId="{E2CC2B95-0668-744E-B0A0-1CB2E4C8C9A7}" srcId="{653F0A09-7431-B847-A599-658265440043}" destId="{58821115-5952-BF42-9165-D3FFA0D2F70E}" srcOrd="1" destOrd="0" parTransId="{CB2F1CD0-E626-5841-A9CF-7163F2AA84D4}" sibTransId="{FE8DF166-F4EA-414F-9BBB-D8C720B28338}"/>
    <dgm:cxn modelId="{D47AFA97-4255-8648-92F4-93725234D098}" type="presOf" srcId="{E2E0A656-95A5-7D46-926D-6AB6A9915192}" destId="{2D3F8B24-A441-C742-87F1-7209059F6C93}" srcOrd="1" destOrd="0" presId="urn:microsoft.com/office/officeart/2005/8/layout/list1"/>
    <dgm:cxn modelId="{0430499B-524B-7744-A19F-F2EA2787C73D}" type="presOf" srcId="{653F0A09-7431-B847-A599-658265440043}" destId="{08BA4977-F18B-8F48-B348-52E53CC62F8D}" srcOrd="0" destOrd="0" presId="urn:microsoft.com/office/officeart/2005/8/layout/list1"/>
    <dgm:cxn modelId="{EE1DBAB8-BDB9-4142-8DA8-D0B2CF4140F6}" type="presOf" srcId="{945D916F-6AC1-0440-8C63-4B89E6BC59E8}" destId="{B1671ADD-44D2-5A41-A02B-607D67EB0B48}" srcOrd="0" destOrd="0" presId="urn:microsoft.com/office/officeart/2005/8/layout/list1"/>
    <dgm:cxn modelId="{2CC262C9-6193-F849-B2B4-532D933C93EE}" srcId="{653F0A09-7431-B847-A599-658265440043}" destId="{D87130F1-A4CF-4146-8D49-1DFA3848F8E1}" srcOrd="2" destOrd="0" parTransId="{1C085416-9D55-F34C-99FF-0B9E3A5C0AF9}" sibTransId="{6F8CB642-AFE4-A748-AF7F-8F85956F53A8}"/>
    <dgm:cxn modelId="{0BF2F8D1-01D1-9948-908F-AF350C9A4ADB}" type="presOf" srcId="{D87130F1-A4CF-4146-8D49-1DFA3848F8E1}" destId="{086297BE-AE64-9B46-BFDE-0A9B78BA63EA}" srcOrd="0" destOrd="0" presId="urn:microsoft.com/office/officeart/2005/8/layout/list1"/>
    <dgm:cxn modelId="{86558DE1-6E1B-4F4B-8003-6E11C29CFF59}" srcId="{653F0A09-7431-B847-A599-658265440043}" destId="{945D916F-6AC1-0440-8C63-4B89E6BC59E8}" srcOrd="3" destOrd="0" parTransId="{F3BD377A-3E03-D043-ADE0-002DD8B3E33D}" sibTransId="{5BFA2434-E1DB-9349-B788-499DE70C0C05}"/>
    <dgm:cxn modelId="{A40176E8-A4AA-984D-BE7F-DB3E56D55932}" type="presOf" srcId="{D87130F1-A4CF-4146-8D49-1DFA3848F8E1}" destId="{A0874C5B-4C0A-AE45-B4C8-7363F0C95179}" srcOrd="1" destOrd="0" presId="urn:microsoft.com/office/officeart/2005/8/layout/list1"/>
    <dgm:cxn modelId="{BF19A983-6B53-7445-B5ED-D83DEF3BC4AF}" type="presParOf" srcId="{08BA4977-F18B-8F48-B348-52E53CC62F8D}" destId="{C65CFB8A-BBA9-8C46-8C4C-B2AD00E55161}" srcOrd="0" destOrd="0" presId="urn:microsoft.com/office/officeart/2005/8/layout/list1"/>
    <dgm:cxn modelId="{E81CB87B-60E5-424E-B545-A3A2A3ADF4A6}" type="presParOf" srcId="{C65CFB8A-BBA9-8C46-8C4C-B2AD00E55161}" destId="{BEA1AD3C-C107-3245-9317-584DAD9AE6D8}" srcOrd="0" destOrd="0" presId="urn:microsoft.com/office/officeart/2005/8/layout/list1"/>
    <dgm:cxn modelId="{07CBEAF7-B6E9-504A-9752-C52EDE5A1E9A}" type="presParOf" srcId="{C65CFB8A-BBA9-8C46-8C4C-B2AD00E55161}" destId="{2D3F8B24-A441-C742-87F1-7209059F6C93}" srcOrd="1" destOrd="0" presId="urn:microsoft.com/office/officeart/2005/8/layout/list1"/>
    <dgm:cxn modelId="{B3701600-584F-B046-BB4D-B3AEF922AAA4}" type="presParOf" srcId="{08BA4977-F18B-8F48-B348-52E53CC62F8D}" destId="{BDF56338-3897-FE48-9F35-7F6E1FEC5CD1}" srcOrd="1" destOrd="0" presId="urn:microsoft.com/office/officeart/2005/8/layout/list1"/>
    <dgm:cxn modelId="{E96083D5-6392-4246-9808-B92F34763EC2}" type="presParOf" srcId="{08BA4977-F18B-8F48-B348-52E53CC62F8D}" destId="{B4078A03-08B8-5F4F-9261-311B3747CD61}" srcOrd="2" destOrd="0" presId="urn:microsoft.com/office/officeart/2005/8/layout/list1"/>
    <dgm:cxn modelId="{470C68A8-A301-1E48-AE5B-B4032D4F26FB}" type="presParOf" srcId="{08BA4977-F18B-8F48-B348-52E53CC62F8D}" destId="{925D31D1-2282-6A45-A218-9FA5C5B1B001}" srcOrd="3" destOrd="0" presId="urn:microsoft.com/office/officeart/2005/8/layout/list1"/>
    <dgm:cxn modelId="{FCA533DC-97B4-5C46-88F3-CF04C4F518DC}" type="presParOf" srcId="{08BA4977-F18B-8F48-B348-52E53CC62F8D}" destId="{53EAE58A-85EE-E74A-9808-FBE94E3F1123}" srcOrd="4" destOrd="0" presId="urn:microsoft.com/office/officeart/2005/8/layout/list1"/>
    <dgm:cxn modelId="{E055B917-FF25-F84D-92B2-9FCA2795666B}" type="presParOf" srcId="{53EAE58A-85EE-E74A-9808-FBE94E3F1123}" destId="{077C5A87-904C-2047-B1DF-9BE56B49BCCA}" srcOrd="0" destOrd="0" presId="urn:microsoft.com/office/officeart/2005/8/layout/list1"/>
    <dgm:cxn modelId="{9F6412E6-CD99-4E4C-ABAD-25C6AEA8DF6A}" type="presParOf" srcId="{53EAE58A-85EE-E74A-9808-FBE94E3F1123}" destId="{31BF5DA0-BE5A-DB47-9CD5-9A25B8D4194F}" srcOrd="1" destOrd="0" presId="urn:microsoft.com/office/officeart/2005/8/layout/list1"/>
    <dgm:cxn modelId="{CC55A0D6-D575-454A-9B2E-90228DF089DF}" type="presParOf" srcId="{08BA4977-F18B-8F48-B348-52E53CC62F8D}" destId="{BFBD696D-A126-4B4D-8C90-6C3959BA3017}" srcOrd="5" destOrd="0" presId="urn:microsoft.com/office/officeart/2005/8/layout/list1"/>
    <dgm:cxn modelId="{4C1B8731-E037-6F45-A2E5-8F1C0BD6407A}" type="presParOf" srcId="{08BA4977-F18B-8F48-B348-52E53CC62F8D}" destId="{6A12B5DC-620A-404A-A0D6-6BE7B68F314C}" srcOrd="6" destOrd="0" presId="urn:microsoft.com/office/officeart/2005/8/layout/list1"/>
    <dgm:cxn modelId="{B65A324B-3DF6-464F-841A-1A1917C81BA2}" type="presParOf" srcId="{08BA4977-F18B-8F48-B348-52E53CC62F8D}" destId="{9A0CFF47-C83C-D84D-9BD7-B383B6941E14}" srcOrd="7" destOrd="0" presId="urn:microsoft.com/office/officeart/2005/8/layout/list1"/>
    <dgm:cxn modelId="{F5C6CF44-885B-2B4B-AA8C-B0E52C88594B}" type="presParOf" srcId="{08BA4977-F18B-8F48-B348-52E53CC62F8D}" destId="{2C0E52BC-5F9E-EA4B-898E-4A4415FFA79E}" srcOrd="8" destOrd="0" presId="urn:microsoft.com/office/officeart/2005/8/layout/list1"/>
    <dgm:cxn modelId="{00891585-0D8E-6E4C-9FBF-269E0A99985B}" type="presParOf" srcId="{2C0E52BC-5F9E-EA4B-898E-4A4415FFA79E}" destId="{086297BE-AE64-9B46-BFDE-0A9B78BA63EA}" srcOrd="0" destOrd="0" presId="urn:microsoft.com/office/officeart/2005/8/layout/list1"/>
    <dgm:cxn modelId="{C01770C0-CC00-8C45-85A0-2501F5BA0043}" type="presParOf" srcId="{2C0E52BC-5F9E-EA4B-898E-4A4415FFA79E}" destId="{A0874C5B-4C0A-AE45-B4C8-7363F0C95179}" srcOrd="1" destOrd="0" presId="urn:microsoft.com/office/officeart/2005/8/layout/list1"/>
    <dgm:cxn modelId="{32CF7358-84CD-9542-ACBB-4D5B20787BEB}" type="presParOf" srcId="{08BA4977-F18B-8F48-B348-52E53CC62F8D}" destId="{8FA7CCE1-7727-0A44-89E9-1BAFB0605BE1}" srcOrd="9" destOrd="0" presId="urn:microsoft.com/office/officeart/2005/8/layout/list1"/>
    <dgm:cxn modelId="{DAE93062-E2CC-B846-92A7-A66F7CB2BEA3}" type="presParOf" srcId="{08BA4977-F18B-8F48-B348-52E53CC62F8D}" destId="{B414BB56-2A4F-EE41-9DED-46F09C3EF192}" srcOrd="10" destOrd="0" presId="urn:microsoft.com/office/officeart/2005/8/layout/list1"/>
    <dgm:cxn modelId="{D23782F5-5C35-EC46-A0D2-4715A188DEBC}" type="presParOf" srcId="{08BA4977-F18B-8F48-B348-52E53CC62F8D}" destId="{E29D609B-DEDC-F84A-AEC8-D4D3762AE22E}" srcOrd="11" destOrd="0" presId="urn:microsoft.com/office/officeart/2005/8/layout/list1"/>
    <dgm:cxn modelId="{B9291CEC-9BEA-D246-835D-B7E5CE1EA565}" type="presParOf" srcId="{08BA4977-F18B-8F48-B348-52E53CC62F8D}" destId="{DD4566FE-7660-EF49-9FD2-83F48F274B37}" srcOrd="12" destOrd="0" presId="urn:microsoft.com/office/officeart/2005/8/layout/list1"/>
    <dgm:cxn modelId="{61EF69CB-7562-E743-BC81-DF0F8762DEE7}" type="presParOf" srcId="{DD4566FE-7660-EF49-9FD2-83F48F274B37}" destId="{B1671ADD-44D2-5A41-A02B-607D67EB0B48}" srcOrd="0" destOrd="0" presId="urn:microsoft.com/office/officeart/2005/8/layout/list1"/>
    <dgm:cxn modelId="{B9E99443-01E3-5A40-9491-83E79687FCB6}" type="presParOf" srcId="{DD4566FE-7660-EF49-9FD2-83F48F274B37}" destId="{F0C84523-FCA1-EE4D-98DE-0EAC80D6BFC6}" srcOrd="1" destOrd="0" presId="urn:microsoft.com/office/officeart/2005/8/layout/list1"/>
    <dgm:cxn modelId="{F6CD59F9-5A93-244E-BA07-C2AC25606F55}" type="presParOf" srcId="{08BA4977-F18B-8F48-B348-52E53CC62F8D}" destId="{F46E372E-BAD6-F94E-9278-BB94210E3731}" srcOrd="13" destOrd="0" presId="urn:microsoft.com/office/officeart/2005/8/layout/list1"/>
    <dgm:cxn modelId="{AA3366CF-FA4D-2741-88B0-D0FAE059B6CB}" type="presParOf" srcId="{08BA4977-F18B-8F48-B348-52E53CC62F8D}" destId="{399AAEEA-9E00-2A4C-B94C-E57AD6A9187D}"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3F0A09-7431-B847-A599-65826544004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E2E0A656-95A5-7D46-926D-6AB6A9915192}">
      <dgm:prSet phldrT="[Text]" custT="1"/>
      <dgm:spPr>
        <a:solidFill>
          <a:srgbClr val="4F81BD"/>
        </a:solidFill>
      </dgm:spPr>
      <dgm:t>
        <a:bodyPr/>
        <a:lstStyle/>
        <a:p>
          <a:r>
            <a:rPr lang="en-GB" sz="1800">
              <a:solidFill>
                <a:schemeClr val="bg1"/>
              </a:solidFill>
              <a:effectLst/>
              <a:latin typeface="+mn-lt"/>
              <a:ea typeface="+mn-ea"/>
              <a:cs typeface="+mn-cs"/>
            </a:rPr>
            <a:t>Recall the hazards and mitigations associated with ammunition management</a:t>
          </a:r>
          <a:endParaRPr lang="en-GB" sz="1800">
            <a:solidFill>
              <a:schemeClr val="bg1"/>
            </a:solidFill>
          </a:endParaRPr>
        </a:p>
      </dgm:t>
    </dgm:pt>
    <dgm:pt modelId="{D39BDA30-E57E-8046-86D4-478AD82C9A01}" type="parTrans" cxnId="{152A8A8B-5376-CE4D-9EC5-3D89CE952CB4}">
      <dgm:prSet/>
      <dgm:spPr/>
      <dgm:t>
        <a:bodyPr/>
        <a:lstStyle/>
        <a:p>
          <a:endParaRPr lang="en-GB" sz="1800">
            <a:solidFill>
              <a:schemeClr val="bg1"/>
            </a:solidFill>
          </a:endParaRPr>
        </a:p>
      </dgm:t>
    </dgm:pt>
    <dgm:pt modelId="{C3799A20-F0C1-C142-A7D7-0DBC6F51BE0C}" type="sibTrans" cxnId="{152A8A8B-5376-CE4D-9EC5-3D89CE952CB4}">
      <dgm:prSet/>
      <dgm:spPr/>
      <dgm:t>
        <a:bodyPr/>
        <a:lstStyle/>
        <a:p>
          <a:endParaRPr lang="en-GB" sz="1800">
            <a:solidFill>
              <a:schemeClr val="bg1"/>
            </a:solidFill>
          </a:endParaRPr>
        </a:p>
      </dgm:t>
    </dgm:pt>
    <dgm:pt modelId="{58821115-5952-BF42-9165-D3FFA0D2F70E}">
      <dgm:prSet custT="1"/>
      <dgm:spPr>
        <a:solidFill>
          <a:srgbClr val="4F81BD"/>
        </a:solidFill>
      </dgm:spPr>
      <dgm:t>
        <a:bodyPr/>
        <a:lstStyle/>
        <a:p>
          <a:r>
            <a:rPr lang="en-GB" sz="1800" dirty="0">
              <a:solidFill>
                <a:schemeClr val="bg1"/>
              </a:solidFill>
              <a:effectLst/>
              <a:latin typeface="+mn-lt"/>
              <a:ea typeface="+mn-ea"/>
              <a:cs typeface="+mn-cs"/>
            </a:rPr>
            <a:t>Discuss the UN Explosive Risk Assessments process</a:t>
          </a:r>
          <a:endParaRPr lang="en-IE" sz="1800" dirty="0">
            <a:solidFill>
              <a:schemeClr val="bg1"/>
            </a:solidFill>
            <a:effectLst/>
            <a:latin typeface="+mn-lt"/>
            <a:ea typeface="+mn-ea"/>
            <a:cs typeface="+mn-cs"/>
          </a:endParaRPr>
        </a:p>
      </dgm:t>
    </dgm:pt>
    <dgm:pt modelId="{CB2F1CD0-E626-5841-A9CF-7163F2AA84D4}" type="parTrans" cxnId="{E2CC2B95-0668-744E-B0A0-1CB2E4C8C9A7}">
      <dgm:prSet/>
      <dgm:spPr/>
      <dgm:t>
        <a:bodyPr/>
        <a:lstStyle/>
        <a:p>
          <a:endParaRPr lang="en-GB" sz="1800">
            <a:solidFill>
              <a:schemeClr val="bg1"/>
            </a:solidFill>
          </a:endParaRPr>
        </a:p>
      </dgm:t>
    </dgm:pt>
    <dgm:pt modelId="{FE8DF166-F4EA-414F-9BBB-D8C720B28338}" type="sibTrans" cxnId="{E2CC2B95-0668-744E-B0A0-1CB2E4C8C9A7}">
      <dgm:prSet/>
      <dgm:spPr/>
      <dgm:t>
        <a:bodyPr/>
        <a:lstStyle/>
        <a:p>
          <a:endParaRPr lang="en-GB" sz="1800">
            <a:solidFill>
              <a:schemeClr val="bg1"/>
            </a:solidFill>
          </a:endParaRPr>
        </a:p>
      </dgm:t>
    </dgm:pt>
    <dgm:pt modelId="{D87130F1-A4CF-4146-8D49-1DFA3848F8E1}">
      <dgm:prSet custT="1"/>
      <dgm:spPr>
        <a:solidFill>
          <a:srgbClr val="4F81BD"/>
        </a:solidFill>
      </dgm:spPr>
      <dgm:t>
        <a:bodyPr/>
        <a:lstStyle/>
        <a:p>
          <a:r>
            <a:rPr lang="en-GB" sz="1800">
              <a:solidFill>
                <a:schemeClr val="bg1"/>
              </a:solidFill>
              <a:effectLst/>
              <a:latin typeface="+mn-lt"/>
              <a:ea typeface="+mn-ea"/>
              <a:cs typeface="+mn-cs"/>
            </a:rPr>
            <a:t>Examine how to identify, control and report risks associated with explosives</a:t>
          </a:r>
          <a:endParaRPr lang="en-IE" sz="1800">
            <a:solidFill>
              <a:schemeClr val="bg1"/>
            </a:solidFill>
            <a:effectLst/>
            <a:latin typeface="+mn-lt"/>
            <a:ea typeface="+mn-ea"/>
            <a:cs typeface="+mn-cs"/>
          </a:endParaRPr>
        </a:p>
      </dgm:t>
    </dgm:pt>
    <dgm:pt modelId="{1C085416-9D55-F34C-99FF-0B9E3A5C0AF9}" type="parTrans" cxnId="{2CC262C9-6193-F849-B2B4-532D933C93EE}">
      <dgm:prSet/>
      <dgm:spPr/>
      <dgm:t>
        <a:bodyPr/>
        <a:lstStyle/>
        <a:p>
          <a:endParaRPr lang="en-GB" sz="1800">
            <a:solidFill>
              <a:schemeClr val="bg1"/>
            </a:solidFill>
          </a:endParaRPr>
        </a:p>
      </dgm:t>
    </dgm:pt>
    <dgm:pt modelId="{6F8CB642-AFE4-A748-AF7F-8F85956F53A8}" type="sibTrans" cxnId="{2CC262C9-6193-F849-B2B4-532D933C93EE}">
      <dgm:prSet/>
      <dgm:spPr/>
      <dgm:t>
        <a:bodyPr/>
        <a:lstStyle/>
        <a:p>
          <a:endParaRPr lang="en-GB" sz="1800">
            <a:solidFill>
              <a:schemeClr val="bg1"/>
            </a:solidFill>
          </a:endParaRPr>
        </a:p>
      </dgm:t>
    </dgm:pt>
    <dgm:pt modelId="{945D916F-6AC1-0440-8C63-4B89E6BC59E8}">
      <dgm:prSet custT="1"/>
      <dgm:spPr>
        <a:solidFill>
          <a:srgbClr val="4F81BD"/>
        </a:solidFill>
      </dgm:spPr>
      <dgm:t>
        <a:bodyPr/>
        <a:lstStyle/>
        <a:p>
          <a:r>
            <a:rPr lang="en-GB" sz="1800">
              <a:solidFill>
                <a:schemeClr val="bg1"/>
              </a:solidFill>
              <a:effectLst/>
              <a:latin typeface="+mn-lt"/>
              <a:ea typeface="+mn-ea"/>
              <a:cs typeface="+mn-cs"/>
            </a:rPr>
            <a:t>Compile an Explosive Risk Assessment</a:t>
          </a:r>
          <a:endParaRPr lang="en-IE" sz="1800">
            <a:solidFill>
              <a:schemeClr val="bg1"/>
            </a:solidFill>
            <a:effectLst/>
            <a:latin typeface="+mn-lt"/>
            <a:ea typeface="+mn-ea"/>
            <a:cs typeface="+mn-cs"/>
          </a:endParaRPr>
        </a:p>
      </dgm:t>
    </dgm:pt>
    <dgm:pt modelId="{F3BD377A-3E03-D043-ADE0-002DD8B3E33D}" type="parTrans" cxnId="{86558DE1-6E1B-4F4B-8003-6E11C29CFF59}">
      <dgm:prSet/>
      <dgm:spPr/>
      <dgm:t>
        <a:bodyPr/>
        <a:lstStyle/>
        <a:p>
          <a:endParaRPr lang="en-GB" sz="1800">
            <a:solidFill>
              <a:schemeClr val="bg1"/>
            </a:solidFill>
          </a:endParaRPr>
        </a:p>
      </dgm:t>
    </dgm:pt>
    <dgm:pt modelId="{5BFA2434-E1DB-9349-B788-499DE70C0C05}" type="sibTrans" cxnId="{86558DE1-6E1B-4F4B-8003-6E11C29CFF59}">
      <dgm:prSet/>
      <dgm:spPr/>
      <dgm:t>
        <a:bodyPr/>
        <a:lstStyle/>
        <a:p>
          <a:endParaRPr lang="en-GB" sz="1800">
            <a:solidFill>
              <a:schemeClr val="bg1"/>
            </a:solidFill>
          </a:endParaRPr>
        </a:p>
      </dgm:t>
    </dgm:pt>
    <dgm:pt modelId="{08BA4977-F18B-8F48-B348-52E53CC62F8D}" type="pres">
      <dgm:prSet presAssocID="{653F0A09-7431-B847-A599-658265440043}" presName="linear" presStyleCnt="0">
        <dgm:presLayoutVars>
          <dgm:dir/>
          <dgm:animLvl val="lvl"/>
          <dgm:resizeHandles val="exact"/>
        </dgm:presLayoutVars>
      </dgm:prSet>
      <dgm:spPr/>
    </dgm:pt>
    <dgm:pt modelId="{C65CFB8A-BBA9-8C46-8C4C-B2AD00E55161}" type="pres">
      <dgm:prSet presAssocID="{E2E0A656-95A5-7D46-926D-6AB6A9915192}" presName="parentLin" presStyleCnt="0"/>
      <dgm:spPr/>
    </dgm:pt>
    <dgm:pt modelId="{BEA1AD3C-C107-3245-9317-584DAD9AE6D8}" type="pres">
      <dgm:prSet presAssocID="{E2E0A656-95A5-7D46-926D-6AB6A9915192}" presName="parentLeftMargin" presStyleLbl="node1" presStyleIdx="0" presStyleCnt="4"/>
      <dgm:spPr/>
    </dgm:pt>
    <dgm:pt modelId="{2D3F8B24-A441-C742-87F1-7209059F6C93}" type="pres">
      <dgm:prSet presAssocID="{E2E0A656-95A5-7D46-926D-6AB6A9915192}" presName="parentText" presStyleLbl="node1" presStyleIdx="0" presStyleCnt="4">
        <dgm:presLayoutVars>
          <dgm:chMax val="0"/>
          <dgm:bulletEnabled val="1"/>
        </dgm:presLayoutVars>
      </dgm:prSet>
      <dgm:spPr/>
    </dgm:pt>
    <dgm:pt modelId="{BDF56338-3897-FE48-9F35-7F6E1FEC5CD1}" type="pres">
      <dgm:prSet presAssocID="{E2E0A656-95A5-7D46-926D-6AB6A9915192}" presName="negativeSpace" presStyleCnt="0"/>
      <dgm:spPr/>
    </dgm:pt>
    <dgm:pt modelId="{B4078A03-08B8-5F4F-9261-311B3747CD61}" type="pres">
      <dgm:prSet presAssocID="{E2E0A656-95A5-7D46-926D-6AB6A9915192}" presName="childText" presStyleLbl="conFgAcc1" presStyleIdx="0" presStyleCnt="4">
        <dgm:presLayoutVars>
          <dgm:bulletEnabled val="1"/>
        </dgm:presLayoutVars>
      </dgm:prSet>
      <dgm:spPr>
        <a:ln>
          <a:solidFill>
            <a:srgbClr val="4F81BD"/>
          </a:solidFill>
        </a:ln>
      </dgm:spPr>
    </dgm:pt>
    <dgm:pt modelId="{925D31D1-2282-6A45-A218-9FA5C5B1B001}" type="pres">
      <dgm:prSet presAssocID="{C3799A20-F0C1-C142-A7D7-0DBC6F51BE0C}" presName="spaceBetweenRectangles" presStyleCnt="0"/>
      <dgm:spPr/>
    </dgm:pt>
    <dgm:pt modelId="{53EAE58A-85EE-E74A-9808-FBE94E3F1123}" type="pres">
      <dgm:prSet presAssocID="{58821115-5952-BF42-9165-D3FFA0D2F70E}" presName="parentLin" presStyleCnt="0"/>
      <dgm:spPr/>
    </dgm:pt>
    <dgm:pt modelId="{077C5A87-904C-2047-B1DF-9BE56B49BCCA}" type="pres">
      <dgm:prSet presAssocID="{58821115-5952-BF42-9165-D3FFA0D2F70E}" presName="parentLeftMargin" presStyleLbl="node1" presStyleIdx="0" presStyleCnt="4"/>
      <dgm:spPr/>
    </dgm:pt>
    <dgm:pt modelId="{31BF5DA0-BE5A-DB47-9CD5-9A25B8D4194F}" type="pres">
      <dgm:prSet presAssocID="{58821115-5952-BF42-9165-D3FFA0D2F70E}" presName="parentText" presStyleLbl="node1" presStyleIdx="1" presStyleCnt="4">
        <dgm:presLayoutVars>
          <dgm:chMax val="0"/>
          <dgm:bulletEnabled val="1"/>
        </dgm:presLayoutVars>
      </dgm:prSet>
      <dgm:spPr/>
    </dgm:pt>
    <dgm:pt modelId="{BFBD696D-A126-4B4D-8C90-6C3959BA3017}" type="pres">
      <dgm:prSet presAssocID="{58821115-5952-BF42-9165-D3FFA0D2F70E}" presName="negativeSpace" presStyleCnt="0"/>
      <dgm:spPr/>
    </dgm:pt>
    <dgm:pt modelId="{6A12B5DC-620A-404A-A0D6-6BE7B68F314C}" type="pres">
      <dgm:prSet presAssocID="{58821115-5952-BF42-9165-D3FFA0D2F70E}" presName="childText" presStyleLbl="conFgAcc1" presStyleIdx="1" presStyleCnt="4">
        <dgm:presLayoutVars>
          <dgm:bulletEnabled val="1"/>
        </dgm:presLayoutVars>
      </dgm:prSet>
      <dgm:spPr>
        <a:ln>
          <a:solidFill>
            <a:srgbClr val="4F81BD"/>
          </a:solidFill>
        </a:ln>
      </dgm:spPr>
    </dgm:pt>
    <dgm:pt modelId="{9A0CFF47-C83C-D84D-9BD7-B383B6941E14}" type="pres">
      <dgm:prSet presAssocID="{FE8DF166-F4EA-414F-9BBB-D8C720B28338}" presName="spaceBetweenRectangles" presStyleCnt="0"/>
      <dgm:spPr/>
    </dgm:pt>
    <dgm:pt modelId="{2C0E52BC-5F9E-EA4B-898E-4A4415FFA79E}" type="pres">
      <dgm:prSet presAssocID="{D87130F1-A4CF-4146-8D49-1DFA3848F8E1}" presName="parentLin" presStyleCnt="0"/>
      <dgm:spPr/>
    </dgm:pt>
    <dgm:pt modelId="{086297BE-AE64-9B46-BFDE-0A9B78BA63EA}" type="pres">
      <dgm:prSet presAssocID="{D87130F1-A4CF-4146-8D49-1DFA3848F8E1}" presName="parentLeftMargin" presStyleLbl="node1" presStyleIdx="1" presStyleCnt="4"/>
      <dgm:spPr/>
    </dgm:pt>
    <dgm:pt modelId="{A0874C5B-4C0A-AE45-B4C8-7363F0C95179}" type="pres">
      <dgm:prSet presAssocID="{D87130F1-A4CF-4146-8D49-1DFA3848F8E1}" presName="parentText" presStyleLbl="node1" presStyleIdx="2" presStyleCnt="4">
        <dgm:presLayoutVars>
          <dgm:chMax val="0"/>
          <dgm:bulletEnabled val="1"/>
        </dgm:presLayoutVars>
      </dgm:prSet>
      <dgm:spPr/>
    </dgm:pt>
    <dgm:pt modelId="{8FA7CCE1-7727-0A44-89E9-1BAFB0605BE1}" type="pres">
      <dgm:prSet presAssocID="{D87130F1-A4CF-4146-8D49-1DFA3848F8E1}" presName="negativeSpace" presStyleCnt="0"/>
      <dgm:spPr/>
    </dgm:pt>
    <dgm:pt modelId="{B414BB56-2A4F-EE41-9DED-46F09C3EF192}" type="pres">
      <dgm:prSet presAssocID="{D87130F1-A4CF-4146-8D49-1DFA3848F8E1}" presName="childText" presStyleLbl="conFgAcc1" presStyleIdx="2" presStyleCnt="4">
        <dgm:presLayoutVars>
          <dgm:bulletEnabled val="1"/>
        </dgm:presLayoutVars>
      </dgm:prSet>
      <dgm:spPr>
        <a:ln>
          <a:solidFill>
            <a:srgbClr val="4F81BD"/>
          </a:solidFill>
        </a:ln>
      </dgm:spPr>
    </dgm:pt>
    <dgm:pt modelId="{E29D609B-DEDC-F84A-AEC8-D4D3762AE22E}" type="pres">
      <dgm:prSet presAssocID="{6F8CB642-AFE4-A748-AF7F-8F85956F53A8}" presName="spaceBetweenRectangles" presStyleCnt="0"/>
      <dgm:spPr/>
    </dgm:pt>
    <dgm:pt modelId="{DD4566FE-7660-EF49-9FD2-83F48F274B37}" type="pres">
      <dgm:prSet presAssocID="{945D916F-6AC1-0440-8C63-4B89E6BC59E8}" presName="parentLin" presStyleCnt="0"/>
      <dgm:spPr/>
    </dgm:pt>
    <dgm:pt modelId="{B1671ADD-44D2-5A41-A02B-607D67EB0B48}" type="pres">
      <dgm:prSet presAssocID="{945D916F-6AC1-0440-8C63-4B89E6BC59E8}" presName="parentLeftMargin" presStyleLbl="node1" presStyleIdx="2" presStyleCnt="4"/>
      <dgm:spPr/>
    </dgm:pt>
    <dgm:pt modelId="{F0C84523-FCA1-EE4D-98DE-0EAC80D6BFC6}" type="pres">
      <dgm:prSet presAssocID="{945D916F-6AC1-0440-8C63-4B89E6BC59E8}" presName="parentText" presStyleLbl="node1" presStyleIdx="3" presStyleCnt="4">
        <dgm:presLayoutVars>
          <dgm:chMax val="0"/>
          <dgm:bulletEnabled val="1"/>
        </dgm:presLayoutVars>
      </dgm:prSet>
      <dgm:spPr/>
    </dgm:pt>
    <dgm:pt modelId="{F46E372E-BAD6-F94E-9278-BB94210E3731}" type="pres">
      <dgm:prSet presAssocID="{945D916F-6AC1-0440-8C63-4B89E6BC59E8}" presName="negativeSpace" presStyleCnt="0"/>
      <dgm:spPr/>
    </dgm:pt>
    <dgm:pt modelId="{399AAEEA-9E00-2A4C-B94C-E57AD6A9187D}" type="pres">
      <dgm:prSet presAssocID="{945D916F-6AC1-0440-8C63-4B89E6BC59E8}" presName="childText" presStyleLbl="conFgAcc1" presStyleIdx="3" presStyleCnt="4">
        <dgm:presLayoutVars>
          <dgm:bulletEnabled val="1"/>
        </dgm:presLayoutVars>
      </dgm:prSet>
      <dgm:spPr>
        <a:ln>
          <a:solidFill>
            <a:srgbClr val="4F81BD"/>
          </a:solidFill>
        </a:ln>
      </dgm:spPr>
    </dgm:pt>
  </dgm:ptLst>
  <dgm:cxnLst>
    <dgm:cxn modelId="{F48FEC27-113E-154B-82C6-B304995A1C90}" type="presOf" srcId="{945D916F-6AC1-0440-8C63-4B89E6BC59E8}" destId="{F0C84523-FCA1-EE4D-98DE-0EAC80D6BFC6}" srcOrd="1" destOrd="0" presId="urn:microsoft.com/office/officeart/2005/8/layout/list1"/>
    <dgm:cxn modelId="{8FFFDF70-C307-7944-BC9B-81406C93E6C6}" type="presOf" srcId="{58821115-5952-BF42-9165-D3FFA0D2F70E}" destId="{077C5A87-904C-2047-B1DF-9BE56B49BCCA}" srcOrd="0" destOrd="0" presId="urn:microsoft.com/office/officeart/2005/8/layout/list1"/>
    <dgm:cxn modelId="{C9D3AC78-4C4B-8A44-86BD-F193EFF50BC4}" type="presOf" srcId="{E2E0A656-95A5-7D46-926D-6AB6A9915192}" destId="{BEA1AD3C-C107-3245-9317-584DAD9AE6D8}" srcOrd="0" destOrd="0" presId="urn:microsoft.com/office/officeart/2005/8/layout/list1"/>
    <dgm:cxn modelId="{A6938587-B9B4-9542-B4DD-ACE2E66F4102}" type="presOf" srcId="{58821115-5952-BF42-9165-D3FFA0D2F70E}" destId="{31BF5DA0-BE5A-DB47-9CD5-9A25B8D4194F}" srcOrd="1" destOrd="0" presId="urn:microsoft.com/office/officeart/2005/8/layout/list1"/>
    <dgm:cxn modelId="{152A8A8B-5376-CE4D-9EC5-3D89CE952CB4}" srcId="{653F0A09-7431-B847-A599-658265440043}" destId="{E2E0A656-95A5-7D46-926D-6AB6A9915192}" srcOrd="0" destOrd="0" parTransId="{D39BDA30-E57E-8046-86D4-478AD82C9A01}" sibTransId="{C3799A20-F0C1-C142-A7D7-0DBC6F51BE0C}"/>
    <dgm:cxn modelId="{E2CC2B95-0668-744E-B0A0-1CB2E4C8C9A7}" srcId="{653F0A09-7431-B847-A599-658265440043}" destId="{58821115-5952-BF42-9165-D3FFA0D2F70E}" srcOrd="1" destOrd="0" parTransId="{CB2F1CD0-E626-5841-A9CF-7163F2AA84D4}" sibTransId="{FE8DF166-F4EA-414F-9BBB-D8C720B28338}"/>
    <dgm:cxn modelId="{D47AFA97-4255-8648-92F4-93725234D098}" type="presOf" srcId="{E2E0A656-95A5-7D46-926D-6AB6A9915192}" destId="{2D3F8B24-A441-C742-87F1-7209059F6C93}" srcOrd="1" destOrd="0" presId="urn:microsoft.com/office/officeart/2005/8/layout/list1"/>
    <dgm:cxn modelId="{0430499B-524B-7744-A19F-F2EA2787C73D}" type="presOf" srcId="{653F0A09-7431-B847-A599-658265440043}" destId="{08BA4977-F18B-8F48-B348-52E53CC62F8D}" srcOrd="0" destOrd="0" presId="urn:microsoft.com/office/officeart/2005/8/layout/list1"/>
    <dgm:cxn modelId="{EE1DBAB8-BDB9-4142-8DA8-D0B2CF4140F6}" type="presOf" srcId="{945D916F-6AC1-0440-8C63-4B89E6BC59E8}" destId="{B1671ADD-44D2-5A41-A02B-607D67EB0B48}" srcOrd="0" destOrd="0" presId="urn:microsoft.com/office/officeart/2005/8/layout/list1"/>
    <dgm:cxn modelId="{2CC262C9-6193-F849-B2B4-532D933C93EE}" srcId="{653F0A09-7431-B847-A599-658265440043}" destId="{D87130F1-A4CF-4146-8D49-1DFA3848F8E1}" srcOrd="2" destOrd="0" parTransId="{1C085416-9D55-F34C-99FF-0B9E3A5C0AF9}" sibTransId="{6F8CB642-AFE4-A748-AF7F-8F85956F53A8}"/>
    <dgm:cxn modelId="{0BF2F8D1-01D1-9948-908F-AF350C9A4ADB}" type="presOf" srcId="{D87130F1-A4CF-4146-8D49-1DFA3848F8E1}" destId="{086297BE-AE64-9B46-BFDE-0A9B78BA63EA}" srcOrd="0" destOrd="0" presId="urn:microsoft.com/office/officeart/2005/8/layout/list1"/>
    <dgm:cxn modelId="{86558DE1-6E1B-4F4B-8003-6E11C29CFF59}" srcId="{653F0A09-7431-B847-A599-658265440043}" destId="{945D916F-6AC1-0440-8C63-4B89E6BC59E8}" srcOrd="3" destOrd="0" parTransId="{F3BD377A-3E03-D043-ADE0-002DD8B3E33D}" sibTransId="{5BFA2434-E1DB-9349-B788-499DE70C0C05}"/>
    <dgm:cxn modelId="{A40176E8-A4AA-984D-BE7F-DB3E56D55932}" type="presOf" srcId="{D87130F1-A4CF-4146-8D49-1DFA3848F8E1}" destId="{A0874C5B-4C0A-AE45-B4C8-7363F0C95179}" srcOrd="1" destOrd="0" presId="urn:microsoft.com/office/officeart/2005/8/layout/list1"/>
    <dgm:cxn modelId="{BF19A983-6B53-7445-B5ED-D83DEF3BC4AF}" type="presParOf" srcId="{08BA4977-F18B-8F48-B348-52E53CC62F8D}" destId="{C65CFB8A-BBA9-8C46-8C4C-B2AD00E55161}" srcOrd="0" destOrd="0" presId="urn:microsoft.com/office/officeart/2005/8/layout/list1"/>
    <dgm:cxn modelId="{E81CB87B-60E5-424E-B545-A3A2A3ADF4A6}" type="presParOf" srcId="{C65CFB8A-BBA9-8C46-8C4C-B2AD00E55161}" destId="{BEA1AD3C-C107-3245-9317-584DAD9AE6D8}" srcOrd="0" destOrd="0" presId="urn:microsoft.com/office/officeart/2005/8/layout/list1"/>
    <dgm:cxn modelId="{07CBEAF7-B6E9-504A-9752-C52EDE5A1E9A}" type="presParOf" srcId="{C65CFB8A-BBA9-8C46-8C4C-B2AD00E55161}" destId="{2D3F8B24-A441-C742-87F1-7209059F6C93}" srcOrd="1" destOrd="0" presId="urn:microsoft.com/office/officeart/2005/8/layout/list1"/>
    <dgm:cxn modelId="{B3701600-584F-B046-BB4D-B3AEF922AAA4}" type="presParOf" srcId="{08BA4977-F18B-8F48-B348-52E53CC62F8D}" destId="{BDF56338-3897-FE48-9F35-7F6E1FEC5CD1}" srcOrd="1" destOrd="0" presId="urn:microsoft.com/office/officeart/2005/8/layout/list1"/>
    <dgm:cxn modelId="{E96083D5-6392-4246-9808-B92F34763EC2}" type="presParOf" srcId="{08BA4977-F18B-8F48-B348-52E53CC62F8D}" destId="{B4078A03-08B8-5F4F-9261-311B3747CD61}" srcOrd="2" destOrd="0" presId="urn:microsoft.com/office/officeart/2005/8/layout/list1"/>
    <dgm:cxn modelId="{470C68A8-A301-1E48-AE5B-B4032D4F26FB}" type="presParOf" srcId="{08BA4977-F18B-8F48-B348-52E53CC62F8D}" destId="{925D31D1-2282-6A45-A218-9FA5C5B1B001}" srcOrd="3" destOrd="0" presId="urn:microsoft.com/office/officeart/2005/8/layout/list1"/>
    <dgm:cxn modelId="{FCA533DC-97B4-5C46-88F3-CF04C4F518DC}" type="presParOf" srcId="{08BA4977-F18B-8F48-B348-52E53CC62F8D}" destId="{53EAE58A-85EE-E74A-9808-FBE94E3F1123}" srcOrd="4" destOrd="0" presId="urn:microsoft.com/office/officeart/2005/8/layout/list1"/>
    <dgm:cxn modelId="{E055B917-FF25-F84D-92B2-9FCA2795666B}" type="presParOf" srcId="{53EAE58A-85EE-E74A-9808-FBE94E3F1123}" destId="{077C5A87-904C-2047-B1DF-9BE56B49BCCA}" srcOrd="0" destOrd="0" presId="urn:microsoft.com/office/officeart/2005/8/layout/list1"/>
    <dgm:cxn modelId="{9F6412E6-CD99-4E4C-ABAD-25C6AEA8DF6A}" type="presParOf" srcId="{53EAE58A-85EE-E74A-9808-FBE94E3F1123}" destId="{31BF5DA0-BE5A-DB47-9CD5-9A25B8D4194F}" srcOrd="1" destOrd="0" presId="urn:microsoft.com/office/officeart/2005/8/layout/list1"/>
    <dgm:cxn modelId="{CC55A0D6-D575-454A-9B2E-90228DF089DF}" type="presParOf" srcId="{08BA4977-F18B-8F48-B348-52E53CC62F8D}" destId="{BFBD696D-A126-4B4D-8C90-6C3959BA3017}" srcOrd="5" destOrd="0" presId="urn:microsoft.com/office/officeart/2005/8/layout/list1"/>
    <dgm:cxn modelId="{4C1B8731-E037-6F45-A2E5-8F1C0BD6407A}" type="presParOf" srcId="{08BA4977-F18B-8F48-B348-52E53CC62F8D}" destId="{6A12B5DC-620A-404A-A0D6-6BE7B68F314C}" srcOrd="6" destOrd="0" presId="urn:microsoft.com/office/officeart/2005/8/layout/list1"/>
    <dgm:cxn modelId="{B65A324B-3DF6-464F-841A-1A1917C81BA2}" type="presParOf" srcId="{08BA4977-F18B-8F48-B348-52E53CC62F8D}" destId="{9A0CFF47-C83C-D84D-9BD7-B383B6941E14}" srcOrd="7" destOrd="0" presId="urn:microsoft.com/office/officeart/2005/8/layout/list1"/>
    <dgm:cxn modelId="{F5C6CF44-885B-2B4B-AA8C-B0E52C88594B}" type="presParOf" srcId="{08BA4977-F18B-8F48-B348-52E53CC62F8D}" destId="{2C0E52BC-5F9E-EA4B-898E-4A4415FFA79E}" srcOrd="8" destOrd="0" presId="urn:microsoft.com/office/officeart/2005/8/layout/list1"/>
    <dgm:cxn modelId="{00891585-0D8E-6E4C-9FBF-269E0A99985B}" type="presParOf" srcId="{2C0E52BC-5F9E-EA4B-898E-4A4415FFA79E}" destId="{086297BE-AE64-9B46-BFDE-0A9B78BA63EA}" srcOrd="0" destOrd="0" presId="urn:microsoft.com/office/officeart/2005/8/layout/list1"/>
    <dgm:cxn modelId="{C01770C0-CC00-8C45-85A0-2501F5BA0043}" type="presParOf" srcId="{2C0E52BC-5F9E-EA4B-898E-4A4415FFA79E}" destId="{A0874C5B-4C0A-AE45-B4C8-7363F0C95179}" srcOrd="1" destOrd="0" presId="urn:microsoft.com/office/officeart/2005/8/layout/list1"/>
    <dgm:cxn modelId="{32CF7358-84CD-9542-ACBB-4D5B20787BEB}" type="presParOf" srcId="{08BA4977-F18B-8F48-B348-52E53CC62F8D}" destId="{8FA7CCE1-7727-0A44-89E9-1BAFB0605BE1}" srcOrd="9" destOrd="0" presId="urn:microsoft.com/office/officeart/2005/8/layout/list1"/>
    <dgm:cxn modelId="{DAE93062-E2CC-B846-92A7-A66F7CB2BEA3}" type="presParOf" srcId="{08BA4977-F18B-8F48-B348-52E53CC62F8D}" destId="{B414BB56-2A4F-EE41-9DED-46F09C3EF192}" srcOrd="10" destOrd="0" presId="urn:microsoft.com/office/officeart/2005/8/layout/list1"/>
    <dgm:cxn modelId="{D23782F5-5C35-EC46-A0D2-4715A188DEBC}" type="presParOf" srcId="{08BA4977-F18B-8F48-B348-52E53CC62F8D}" destId="{E29D609B-DEDC-F84A-AEC8-D4D3762AE22E}" srcOrd="11" destOrd="0" presId="urn:microsoft.com/office/officeart/2005/8/layout/list1"/>
    <dgm:cxn modelId="{B9291CEC-9BEA-D246-835D-B7E5CE1EA565}" type="presParOf" srcId="{08BA4977-F18B-8F48-B348-52E53CC62F8D}" destId="{DD4566FE-7660-EF49-9FD2-83F48F274B37}" srcOrd="12" destOrd="0" presId="urn:microsoft.com/office/officeart/2005/8/layout/list1"/>
    <dgm:cxn modelId="{61EF69CB-7562-E743-BC81-DF0F8762DEE7}" type="presParOf" srcId="{DD4566FE-7660-EF49-9FD2-83F48F274B37}" destId="{B1671ADD-44D2-5A41-A02B-607D67EB0B48}" srcOrd="0" destOrd="0" presId="urn:microsoft.com/office/officeart/2005/8/layout/list1"/>
    <dgm:cxn modelId="{B9E99443-01E3-5A40-9491-83E79687FCB6}" type="presParOf" srcId="{DD4566FE-7660-EF49-9FD2-83F48F274B37}" destId="{F0C84523-FCA1-EE4D-98DE-0EAC80D6BFC6}" srcOrd="1" destOrd="0" presId="urn:microsoft.com/office/officeart/2005/8/layout/list1"/>
    <dgm:cxn modelId="{F6CD59F9-5A93-244E-BA07-C2AC25606F55}" type="presParOf" srcId="{08BA4977-F18B-8F48-B348-52E53CC62F8D}" destId="{F46E372E-BAD6-F94E-9278-BB94210E3731}" srcOrd="13" destOrd="0" presId="urn:microsoft.com/office/officeart/2005/8/layout/list1"/>
    <dgm:cxn modelId="{AA3366CF-FA4D-2741-88B0-D0FAE059B6CB}" type="presParOf" srcId="{08BA4977-F18B-8F48-B348-52E53CC62F8D}" destId="{399AAEEA-9E00-2A4C-B94C-E57AD6A9187D}"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078A03-08B8-5F4F-9261-311B3747CD61}">
      <dsp:nvSpPr>
        <dsp:cNvPr id="0" name=""/>
        <dsp:cNvSpPr/>
      </dsp:nvSpPr>
      <dsp:spPr>
        <a:xfrm>
          <a:off x="0" y="448061"/>
          <a:ext cx="4905375" cy="6300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D3F8B24-A441-C742-87F1-7209059F6C93}">
      <dsp:nvSpPr>
        <dsp:cNvPr id="0" name=""/>
        <dsp:cNvSpPr/>
      </dsp:nvSpPr>
      <dsp:spPr>
        <a:xfrm>
          <a:off x="245268" y="79061"/>
          <a:ext cx="3838568" cy="73800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effectLst/>
              <a:latin typeface="+mn-lt"/>
              <a:ea typeface="+mn-ea"/>
              <a:cs typeface="+mn-cs"/>
            </a:rPr>
            <a:t>Recall the hazards and mitigations associated with ammunition management</a:t>
          </a:r>
          <a:endParaRPr lang="en-GB" sz="1800" kern="1200" dirty="0">
            <a:solidFill>
              <a:schemeClr val="bg1"/>
            </a:solidFill>
          </a:endParaRPr>
        </a:p>
      </dsp:txBody>
      <dsp:txXfrm>
        <a:off x="281294" y="115087"/>
        <a:ext cx="3766516" cy="665948"/>
      </dsp:txXfrm>
    </dsp:sp>
    <dsp:sp modelId="{6A12B5DC-620A-404A-A0D6-6BE7B68F314C}">
      <dsp:nvSpPr>
        <dsp:cNvPr id="0" name=""/>
        <dsp:cNvSpPr/>
      </dsp:nvSpPr>
      <dsp:spPr>
        <a:xfrm>
          <a:off x="0" y="1582061"/>
          <a:ext cx="4905375" cy="6300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31BF5DA0-BE5A-DB47-9CD5-9A25B8D4194F}">
      <dsp:nvSpPr>
        <dsp:cNvPr id="0" name=""/>
        <dsp:cNvSpPr/>
      </dsp:nvSpPr>
      <dsp:spPr>
        <a:xfrm>
          <a:off x="245268" y="1213061"/>
          <a:ext cx="3838568" cy="73800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solidFill>
                <a:schemeClr val="bg1"/>
              </a:solidFill>
              <a:effectLst/>
              <a:latin typeface="+mn-lt"/>
              <a:ea typeface="+mn-ea"/>
              <a:cs typeface="+mn-cs"/>
            </a:rPr>
            <a:t>Discuss the UN Explosive Risk Assessments process</a:t>
          </a:r>
          <a:endParaRPr lang="en-IE" sz="1800" kern="1200">
            <a:solidFill>
              <a:schemeClr val="bg1"/>
            </a:solidFill>
            <a:effectLst/>
            <a:latin typeface="+mn-lt"/>
            <a:ea typeface="+mn-ea"/>
            <a:cs typeface="+mn-cs"/>
          </a:endParaRPr>
        </a:p>
      </dsp:txBody>
      <dsp:txXfrm>
        <a:off x="281294" y="1249087"/>
        <a:ext cx="3766516" cy="665948"/>
      </dsp:txXfrm>
    </dsp:sp>
    <dsp:sp modelId="{B414BB56-2A4F-EE41-9DED-46F09C3EF192}">
      <dsp:nvSpPr>
        <dsp:cNvPr id="0" name=""/>
        <dsp:cNvSpPr/>
      </dsp:nvSpPr>
      <dsp:spPr>
        <a:xfrm>
          <a:off x="0" y="2716061"/>
          <a:ext cx="4905375" cy="6300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A0874C5B-4C0A-AE45-B4C8-7363F0C95179}">
      <dsp:nvSpPr>
        <dsp:cNvPr id="0" name=""/>
        <dsp:cNvSpPr/>
      </dsp:nvSpPr>
      <dsp:spPr>
        <a:xfrm>
          <a:off x="245268" y="2347061"/>
          <a:ext cx="3838568" cy="73800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solidFill>
                <a:schemeClr val="bg1"/>
              </a:solidFill>
              <a:effectLst/>
              <a:latin typeface="+mn-lt"/>
              <a:ea typeface="+mn-ea"/>
              <a:cs typeface="+mn-cs"/>
            </a:rPr>
            <a:t>Examine how to identify, control and report risks associated with explosives</a:t>
          </a:r>
          <a:endParaRPr lang="en-IE" sz="1800" kern="1200">
            <a:solidFill>
              <a:schemeClr val="bg1"/>
            </a:solidFill>
            <a:effectLst/>
            <a:latin typeface="+mn-lt"/>
            <a:ea typeface="+mn-ea"/>
            <a:cs typeface="+mn-cs"/>
          </a:endParaRPr>
        </a:p>
      </dsp:txBody>
      <dsp:txXfrm>
        <a:off x="281294" y="2383087"/>
        <a:ext cx="3766516" cy="665948"/>
      </dsp:txXfrm>
    </dsp:sp>
    <dsp:sp modelId="{399AAEEA-9E00-2A4C-B94C-E57AD6A9187D}">
      <dsp:nvSpPr>
        <dsp:cNvPr id="0" name=""/>
        <dsp:cNvSpPr/>
      </dsp:nvSpPr>
      <dsp:spPr>
        <a:xfrm>
          <a:off x="0" y="3850061"/>
          <a:ext cx="4905375" cy="6300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F0C84523-FCA1-EE4D-98DE-0EAC80D6BFC6}">
      <dsp:nvSpPr>
        <dsp:cNvPr id="0" name=""/>
        <dsp:cNvSpPr/>
      </dsp:nvSpPr>
      <dsp:spPr>
        <a:xfrm>
          <a:off x="245268" y="3481061"/>
          <a:ext cx="3838568" cy="73800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solidFill>
                <a:schemeClr val="bg1"/>
              </a:solidFill>
              <a:effectLst/>
              <a:latin typeface="+mn-lt"/>
              <a:ea typeface="+mn-ea"/>
              <a:cs typeface="+mn-cs"/>
            </a:rPr>
            <a:t>Compile an Explosive Risk Assessment</a:t>
          </a:r>
          <a:endParaRPr lang="en-IE" sz="1800" kern="1200">
            <a:solidFill>
              <a:schemeClr val="bg1"/>
            </a:solidFill>
            <a:effectLst/>
            <a:latin typeface="+mn-lt"/>
            <a:ea typeface="+mn-ea"/>
            <a:cs typeface="+mn-cs"/>
          </a:endParaRPr>
        </a:p>
      </dsp:txBody>
      <dsp:txXfrm>
        <a:off x="281294" y="3517087"/>
        <a:ext cx="3766516" cy="6659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078A03-08B8-5F4F-9261-311B3747CD61}">
      <dsp:nvSpPr>
        <dsp:cNvPr id="0" name=""/>
        <dsp:cNvSpPr/>
      </dsp:nvSpPr>
      <dsp:spPr>
        <a:xfrm>
          <a:off x="0" y="448061"/>
          <a:ext cx="4905375" cy="6300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D3F8B24-A441-C742-87F1-7209059F6C93}">
      <dsp:nvSpPr>
        <dsp:cNvPr id="0" name=""/>
        <dsp:cNvSpPr/>
      </dsp:nvSpPr>
      <dsp:spPr>
        <a:xfrm>
          <a:off x="245268" y="79061"/>
          <a:ext cx="3433762" cy="73800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solidFill>
                <a:schemeClr val="bg1"/>
              </a:solidFill>
              <a:effectLst/>
              <a:latin typeface="+mn-lt"/>
              <a:ea typeface="+mn-ea"/>
              <a:cs typeface="+mn-cs"/>
            </a:rPr>
            <a:t>Recall the hazards and mitigations associated with ammunition management</a:t>
          </a:r>
          <a:endParaRPr lang="en-GB" sz="1800" kern="1200">
            <a:solidFill>
              <a:schemeClr val="bg1"/>
            </a:solidFill>
          </a:endParaRPr>
        </a:p>
      </dsp:txBody>
      <dsp:txXfrm>
        <a:off x="281294" y="115087"/>
        <a:ext cx="3361710" cy="665948"/>
      </dsp:txXfrm>
    </dsp:sp>
    <dsp:sp modelId="{6A12B5DC-620A-404A-A0D6-6BE7B68F314C}">
      <dsp:nvSpPr>
        <dsp:cNvPr id="0" name=""/>
        <dsp:cNvSpPr/>
      </dsp:nvSpPr>
      <dsp:spPr>
        <a:xfrm>
          <a:off x="0" y="1582061"/>
          <a:ext cx="4905375" cy="6300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31BF5DA0-BE5A-DB47-9CD5-9A25B8D4194F}">
      <dsp:nvSpPr>
        <dsp:cNvPr id="0" name=""/>
        <dsp:cNvSpPr/>
      </dsp:nvSpPr>
      <dsp:spPr>
        <a:xfrm>
          <a:off x="245268" y="1213061"/>
          <a:ext cx="3433762" cy="73800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effectLst/>
              <a:latin typeface="+mn-lt"/>
              <a:ea typeface="+mn-ea"/>
              <a:cs typeface="+mn-cs"/>
            </a:rPr>
            <a:t>Discuss the UN Explosive Risk Assessments process</a:t>
          </a:r>
          <a:endParaRPr lang="en-IE" sz="1800" kern="1200" dirty="0">
            <a:solidFill>
              <a:schemeClr val="bg1"/>
            </a:solidFill>
            <a:effectLst/>
            <a:latin typeface="+mn-lt"/>
            <a:ea typeface="+mn-ea"/>
            <a:cs typeface="+mn-cs"/>
          </a:endParaRPr>
        </a:p>
      </dsp:txBody>
      <dsp:txXfrm>
        <a:off x="281294" y="1249087"/>
        <a:ext cx="3361710" cy="665948"/>
      </dsp:txXfrm>
    </dsp:sp>
    <dsp:sp modelId="{B414BB56-2A4F-EE41-9DED-46F09C3EF192}">
      <dsp:nvSpPr>
        <dsp:cNvPr id="0" name=""/>
        <dsp:cNvSpPr/>
      </dsp:nvSpPr>
      <dsp:spPr>
        <a:xfrm>
          <a:off x="0" y="2716061"/>
          <a:ext cx="4905375" cy="6300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A0874C5B-4C0A-AE45-B4C8-7363F0C95179}">
      <dsp:nvSpPr>
        <dsp:cNvPr id="0" name=""/>
        <dsp:cNvSpPr/>
      </dsp:nvSpPr>
      <dsp:spPr>
        <a:xfrm>
          <a:off x="245268" y="2347061"/>
          <a:ext cx="3433762" cy="73800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solidFill>
                <a:schemeClr val="bg1"/>
              </a:solidFill>
              <a:effectLst/>
              <a:latin typeface="+mn-lt"/>
              <a:ea typeface="+mn-ea"/>
              <a:cs typeface="+mn-cs"/>
            </a:rPr>
            <a:t>Examine how to identify, control and report risks associated with explosives</a:t>
          </a:r>
          <a:endParaRPr lang="en-IE" sz="1800" kern="1200">
            <a:solidFill>
              <a:schemeClr val="bg1"/>
            </a:solidFill>
            <a:effectLst/>
            <a:latin typeface="+mn-lt"/>
            <a:ea typeface="+mn-ea"/>
            <a:cs typeface="+mn-cs"/>
          </a:endParaRPr>
        </a:p>
      </dsp:txBody>
      <dsp:txXfrm>
        <a:off x="281294" y="2383087"/>
        <a:ext cx="3361710" cy="665948"/>
      </dsp:txXfrm>
    </dsp:sp>
    <dsp:sp modelId="{399AAEEA-9E00-2A4C-B94C-E57AD6A9187D}">
      <dsp:nvSpPr>
        <dsp:cNvPr id="0" name=""/>
        <dsp:cNvSpPr/>
      </dsp:nvSpPr>
      <dsp:spPr>
        <a:xfrm>
          <a:off x="0" y="3850061"/>
          <a:ext cx="4905375" cy="6300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F0C84523-FCA1-EE4D-98DE-0EAC80D6BFC6}">
      <dsp:nvSpPr>
        <dsp:cNvPr id="0" name=""/>
        <dsp:cNvSpPr/>
      </dsp:nvSpPr>
      <dsp:spPr>
        <a:xfrm>
          <a:off x="245268" y="3481061"/>
          <a:ext cx="3433762" cy="73800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solidFill>
                <a:schemeClr val="bg1"/>
              </a:solidFill>
              <a:effectLst/>
              <a:latin typeface="+mn-lt"/>
              <a:ea typeface="+mn-ea"/>
              <a:cs typeface="+mn-cs"/>
            </a:rPr>
            <a:t>Compile an Explosive Risk Assessment</a:t>
          </a:r>
          <a:endParaRPr lang="en-IE" sz="1800" kern="1200">
            <a:solidFill>
              <a:schemeClr val="bg1"/>
            </a:solidFill>
            <a:effectLst/>
            <a:latin typeface="+mn-lt"/>
            <a:ea typeface="+mn-ea"/>
            <a:cs typeface="+mn-cs"/>
          </a:endParaRPr>
        </a:p>
      </dsp:txBody>
      <dsp:txXfrm>
        <a:off x="281294" y="3517087"/>
        <a:ext cx="3361710" cy="66594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37FF1-05D1-CB49-B640-EBA8FD2C161F}" type="datetimeFigureOut">
              <a:rPr lang="en-IE" smtClean="0"/>
              <a:t>17/05/2024</a:t>
            </a:fld>
            <a:endParaRPr lang="en-I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1D3BD-5E5A-7743-9F40-8526F1D1808C}" type="slidenum">
              <a:rPr lang="en-IE" smtClean="0"/>
              <a:t>‹#›</a:t>
            </a:fld>
            <a:endParaRPr lang="en-IE"/>
          </a:p>
        </p:txBody>
      </p:sp>
    </p:spTree>
    <p:extLst>
      <p:ext uri="{BB962C8B-B14F-4D97-AF65-F5344CB8AC3E}">
        <p14:creationId xmlns:p14="http://schemas.microsoft.com/office/powerpoint/2010/main" val="1215306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data.unsaferguard.org/iatg/en/IATG-02.10-Introduction-risk-management-IATG-V.3.pdf"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data.unsaferguard.org/iatg/en/IATG-02.10-Introduction-risk-management-IATG-V.3.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unsaferguard.org/un-saferguard/blast-damage-estimation" TargetMode="External"/><Relationship Id="rId2" Type="http://schemas.openxmlformats.org/officeDocument/2006/relationships/slide" Target="../slides/slide32.xml"/><Relationship Id="rId1" Type="http://schemas.openxmlformats.org/officeDocument/2006/relationships/notesMaster" Target="../notesMasters/notesMaster1.xml"/><Relationship Id="rId5" Type="http://schemas.openxmlformats.org/officeDocument/2006/relationships/hyperlink" Target="https://unsaferguard.org/un-saferguard/explosion-danger-area" TargetMode="External"/><Relationship Id="rId4" Type="http://schemas.openxmlformats.org/officeDocument/2006/relationships/hyperlink" Target="https://unsaferguard.org/un-saferguard/gurney"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data.unsaferguard.org/iatg/en/IATG-02.10-Introduction-risk-management-IATG-V.3.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Key Reference Documents for this lesson:</a:t>
            </a:r>
            <a:r>
              <a:rPr lang="en-IE" dirty="0">
                <a:effectLst/>
              </a:rPr>
              <a:t> </a:t>
            </a:r>
          </a:p>
          <a:p>
            <a:endParaRPr lang="en-IE" dirty="0">
              <a:effectLst/>
            </a:endParaRPr>
          </a:p>
          <a:p>
            <a:pPr lvl="0"/>
            <a:r>
              <a:rPr lang="en-GB" sz="1200" kern="1200" dirty="0">
                <a:solidFill>
                  <a:schemeClr val="tx1"/>
                </a:solidFill>
                <a:effectLst/>
                <a:latin typeface="+mn-lt"/>
                <a:ea typeface="+mn-ea"/>
                <a:cs typeface="+mn-cs"/>
              </a:rPr>
              <a:t>UN Manual on Ammunition Management</a:t>
            </a:r>
            <a:endParaRPr lang="en-I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UN Weapons and Ammunition Management Policy (WAM)</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International Ammunition Technical Guidelines (IATG)</a:t>
            </a:r>
            <a:r>
              <a:rPr lang="en-IE" dirty="0">
                <a:effectLst/>
              </a:rPr>
              <a:t> </a:t>
            </a:r>
          </a:p>
          <a:p>
            <a:pPr marL="285750" indent="-285750">
              <a:buFont typeface="Arial"/>
              <a:buChar char="•"/>
            </a:pPr>
            <a:r>
              <a:rPr lang="en-IE" dirty="0">
                <a:hlinkClick r:id="rId3"/>
              </a:rPr>
              <a:t>http://data.unsaferguard.org/iatg/en/IATG-02.10-Introduction-risk-management-IATG-V.3.pdf</a:t>
            </a:r>
            <a:r>
              <a:rPr lang="en-IE" dirty="0"/>
              <a:t> </a:t>
            </a:r>
          </a:p>
          <a:p>
            <a:pPr marL="285750" indent="-285750">
              <a:buFont typeface="Arial"/>
              <a:buChar char="•"/>
            </a:pPr>
            <a:endParaRPr lang="en-IE" dirty="0">
              <a:cs typeface="Calibri" panose="020F0502020204030204"/>
            </a:endParaRPr>
          </a:p>
          <a:p>
            <a:pPr marL="0" indent="0">
              <a:buFont typeface="Arial"/>
              <a:buNone/>
            </a:pPr>
            <a:r>
              <a:rPr lang="en-IE" b="1" dirty="0">
                <a:cs typeface="Calibri" panose="020F0502020204030204"/>
              </a:rPr>
              <a:t>All photographs in this lesson are </a:t>
            </a:r>
            <a:r>
              <a:rPr lang="en-IE" b="1" dirty="0">
                <a:latin typeface="Arial" panose="020B0604020202020204" pitchFamily="34" charset="0"/>
                <a:cs typeface="Calibri" panose="020F0502020204030204"/>
              </a:rPr>
              <a:t>© United Nations unless otherwise stated. </a:t>
            </a:r>
            <a:endParaRPr lang="en-IE" b="1" dirty="0">
              <a:cs typeface="Calibri" panose="020F0502020204030204"/>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a:t>
            </a:fld>
            <a:endParaRPr lang="en-IE"/>
          </a:p>
        </p:txBody>
      </p:sp>
    </p:spTree>
    <p:extLst>
      <p:ext uri="{BB962C8B-B14F-4D97-AF65-F5344CB8AC3E}">
        <p14:creationId xmlns:p14="http://schemas.microsoft.com/office/powerpoint/2010/main" val="1299293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Discuss the definition of Harm and Hazard, placing emphasis on the management of ammunition and explosive storage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u="sng" kern="1200">
              <a:solidFill>
                <a:schemeClr val="tx1"/>
              </a:solidFill>
              <a:effectLst/>
              <a:latin typeface="+mn-lt"/>
              <a:ea typeface="+mn-ea"/>
              <a:cs typeface="+mn-cs"/>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a:t>IATG 1.20 – Introduction to Risk Management Principles and Processes. </a:t>
            </a:r>
            <a:r>
              <a:rPr lang="en-IE">
                <a:hlinkClick r:id="rId3"/>
              </a:rPr>
              <a:t>http://data.unsaferguard.org/iatg/en/IATG-02.10-Introduction-risk-management-IATG-V.3.pdf</a:t>
            </a:r>
            <a:r>
              <a:rPr lang="en-IE"/>
              <a:t> </a:t>
            </a:r>
            <a:endParaRPr lang="en-IE" b="1">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10</a:t>
            </a:fld>
            <a:endParaRPr lang="en-IE"/>
          </a:p>
        </p:txBody>
      </p:sp>
    </p:spTree>
    <p:extLst>
      <p:ext uri="{BB962C8B-B14F-4D97-AF65-F5344CB8AC3E}">
        <p14:creationId xmlns:p14="http://schemas.microsoft.com/office/powerpoint/2010/main" val="1047507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Discuss the definition of Risk and Risk Evaluation, placing emphasis on the management of ammunition and explosive storage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u="sng" kern="1200">
              <a:solidFill>
                <a:schemeClr val="tx1"/>
              </a:solidFill>
              <a:effectLst/>
              <a:latin typeface="+mn-lt"/>
              <a:ea typeface="+mn-ea"/>
              <a:cs typeface="+mn-cs"/>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a:t>IATG 2.10 – Introduction to Risk Management Principles and Processes</a:t>
            </a:r>
            <a:endParaRPr lang="en-IE" b="1">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11</a:t>
            </a:fld>
            <a:endParaRPr lang="en-IE"/>
          </a:p>
        </p:txBody>
      </p:sp>
    </p:spTree>
    <p:extLst>
      <p:ext uri="{BB962C8B-B14F-4D97-AF65-F5344CB8AC3E}">
        <p14:creationId xmlns:p14="http://schemas.microsoft.com/office/powerpoint/2010/main" val="12261987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Discuss the definition of Risk Assessment and Risk Management, placing emphasis on the management of ammunition and explosive storage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u="sng" kern="1200">
              <a:solidFill>
                <a:schemeClr val="tx1"/>
              </a:solidFill>
              <a:effectLst/>
              <a:latin typeface="+mn-lt"/>
              <a:ea typeface="+mn-ea"/>
              <a:cs typeface="+mn-cs"/>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dirty="0"/>
              <a:t>IATG 2.10 – Introduction to Risk Management Principles and Processes</a:t>
            </a:r>
            <a:endParaRPr lang="en-IE" b="1" dirty="0">
              <a:cs typeface="Calibri"/>
            </a:endParaRPr>
          </a:p>
          <a:p>
            <a:endParaRPr lang="en-IE" b="1"/>
          </a:p>
        </p:txBody>
      </p:sp>
      <p:sp>
        <p:nvSpPr>
          <p:cNvPr id="4" name="Slide Number Placeholder 3"/>
          <p:cNvSpPr>
            <a:spLocks noGrp="1"/>
          </p:cNvSpPr>
          <p:nvPr>
            <p:ph type="sldNum" sz="quarter" idx="5"/>
          </p:nvPr>
        </p:nvSpPr>
        <p:spPr/>
        <p:txBody>
          <a:bodyPr/>
          <a:lstStyle/>
          <a:p>
            <a:fld id="{1E91D3BD-5E5A-7743-9F40-8526F1D1808C}" type="slidenum">
              <a:rPr lang="en-IE" smtClean="0"/>
              <a:t>12</a:t>
            </a:fld>
            <a:endParaRPr lang="en-IE"/>
          </a:p>
        </p:txBody>
      </p:sp>
    </p:spTree>
    <p:extLst>
      <p:ext uri="{BB962C8B-B14F-4D97-AF65-F5344CB8AC3E}">
        <p14:creationId xmlns:p14="http://schemas.microsoft.com/office/powerpoint/2010/main" val="2805326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Discuss the definition of Risk Mitigation and Risk Reduction, placing emphasis on the management of ammunition and explosive storage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u="sng" kern="1200">
              <a:solidFill>
                <a:schemeClr val="tx1"/>
              </a:solidFill>
              <a:effectLst/>
              <a:latin typeface="+mn-lt"/>
              <a:ea typeface="+mn-ea"/>
              <a:cs typeface="+mn-cs"/>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a:t>IATG 2.10 – Introduction to Risk Management Principles and Processes</a:t>
            </a:r>
            <a:endParaRPr lang="en-IE" b="1">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13</a:t>
            </a:fld>
            <a:endParaRPr lang="en-IE"/>
          </a:p>
        </p:txBody>
      </p:sp>
    </p:spTree>
    <p:extLst>
      <p:ext uri="{BB962C8B-B14F-4D97-AF65-F5344CB8AC3E}">
        <p14:creationId xmlns:p14="http://schemas.microsoft.com/office/powerpoint/2010/main" val="40491214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Discuss the definition of Safety and Tolerable Risk, placing emphasis on the management of ammunition and explosive storage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u="sng" kern="1200">
              <a:solidFill>
                <a:schemeClr val="tx1"/>
              </a:solidFill>
              <a:effectLst/>
              <a:latin typeface="+mn-lt"/>
              <a:ea typeface="+mn-ea"/>
              <a:cs typeface="+mn-cs"/>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a:t>IATG 2.20 – Introduction to Risk Management Principles and Processes</a:t>
            </a:r>
          </a:p>
        </p:txBody>
      </p:sp>
      <p:sp>
        <p:nvSpPr>
          <p:cNvPr id="4" name="Slide Number Placeholder 3"/>
          <p:cNvSpPr>
            <a:spLocks noGrp="1"/>
          </p:cNvSpPr>
          <p:nvPr>
            <p:ph type="sldNum" sz="quarter" idx="5"/>
          </p:nvPr>
        </p:nvSpPr>
        <p:spPr/>
        <p:txBody>
          <a:bodyPr/>
          <a:lstStyle/>
          <a:p>
            <a:fld id="{1E91D3BD-5E5A-7743-9F40-8526F1D1808C}" type="slidenum">
              <a:rPr lang="en-IE" smtClean="0"/>
              <a:t>14</a:t>
            </a:fld>
            <a:endParaRPr lang="en-IE"/>
          </a:p>
        </p:txBody>
      </p:sp>
    </p:spTree>
    <p:extLst>
      <p:ext uri="{BB962C8B-B14F-4D97-AF65-F5344CB8AC3E}">
        <p14:creationId xmlns:p14="http://schemas.microsoft.com/office/powerpoint/2010/main" val="2540944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Discuss the definition of Tolerable Risk (ALARP), placing emphasis on the management of ammunition and explosive storage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u="sng" kern="1200">
              <a:solidFill>
                <a:schemeClr val="tx1"/>
              </a:solidFill>
              <a:effectLst/>
              <a:latin typeface="+mn-lt"/>
              <a:ea typeface="+mn-ea"/>
              <a:cs typeface="+mn-cs"/>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a:t>IATG 2.20 – Introduction to Risk Management Principles and Processes</a:t>
            </a:r>
          </a:p>
        </p:txBody>
      </p:sp>
      <p:sp>
        <p:nvSpPr>
          <p:cNvPr id="4" name="Slide Number Placeholder 3"/>
          <p:cNvSpPr>
            <a:spLocks noGrp="1"/>
          </p:cNvSpPr>
          <p:nvPr>
            <p:ph type="sldNum" sz="quarter" idx="5"/>
          </p:nvPr>
        </p:nvSpPr>
        <p:spPr/>
        <p:txBody>
          <a:bodyPr/>
          <a:lstStyle/>
          <a:p>
            <a:fld id="{1E91D3BD-5E5A-7743-9F40-8526F1D1808C}" type="slidenum">
              <a:rPr lang="en-IE" smtClean="0"/>
              <a:t>15</a:t>
            </a:fld>
            <a:endParaRPr lang="en-IE"/>
          </a:p>
        </p:txBody>
      </p:sp>
    </p:spTree>
    <p:extLst>
      <p:ext uri="{BB962C8B-B14F-4D97-AF65-F5344CB8AC3E}">
        <p14:creationId xmlns:p14="http://schemas.microsoft.com/office/powerpoint/2010/main" val="1959843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i="0" u="none" strike="noStrike" cap="none" dirty="0">
                <a:solidFill>
                  <a:schemeClr val="dk1"/>
                </a:solidFill>
                <a:effectLst/>
                <a:latin typeface="+mn-lt"/>
                <a:cs typeface="Calibri"/>
                <a:sym typeface="Calibri"/>
              </a:rPr>
              <a:t>Discuss Tolerable risk levels</a:t>
            </a: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solidFill>
                  <a:schemeClr val="dk1"/>
                </a:solidFill>
                <a:cs typeface="Calibri"/>
              </a:rPr>
              <a:t>Provide this table as a Handout</a:t>
            </a: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dirty="0"/>
              <a:t>]</a:t>
            </a:r>
          </a:p>
          <a:p>
            <a:r>
              <a:rPr lang="en-IE" b="1" dirty="0"/>
              <a:t>IATG 2.10 – Introduction to Risk Management Principles and Processes, Page 6</a:t>
            </a:r>
            <a:endParaRPr lang="en-IE" b="1" dirty="0">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Tolerable risk is determined by the search for absolute safety contrasted against factors such as:</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the inherent explosive safety hazards of storing, handling and processing ammunition</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available resources</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the conventions of the society where the ammunition is being stored</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the financial costs.</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 follows that there is therefore a need to continually review the tolerable risk that underpins the concept behind stockpile management operations in a particular environment.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level of tolerable risk shall be determined by the appropriate national authority, but it should not be less than the tolerable risk accepted, for example, in manufacturing or industrial processes</a:t>
            </a:r>
            <a:r>
              <a:rPr lang="en-IE" dirty="0">
                <a:effectLst/>
              </a:rPr>
              <a:t> </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16</a:t>
            </a:fld>
            <a:endParaRPr lang="en-IE"/>
          </a:p>
        </p:txBody>
      </p:sp>
    </p:spTree>
    <p:extLst>
      <p:ext uri="{BB962C8B-B14F-4D97-AF65-F5344CB8AC3E}">
        <p14:creationId xmlns:p14="http://schemas.microsoft.com/office/powerpoint/2010/main" val="2104611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pPr>
            <a:r>
              <a:rPr lang="en-GB" sz="1200" b="1" kern="1200">
                <a:solidFill>
                  <a:schemeClr val="tx1"/>
                </a:solidFill>
                <a:effectLst/>
                <a:latin typeface="+mn-lt"/>
                <a:ea typeface="+mn-ea"/>
                <a:cs typeface="+mn-cs"/>
              </a:rPr>
              <a:t>Introduce the risk management process, to include hazard identification, the likelihood of the event occurring and the consequence of such an event happening.</a:t>
            </a:r>
            <a:r>
              <a:rPr lang="en-GB" b="1"/>
              <a:t> </a:t>
            </a:r>
            <a:endParaRPr lang="en-GB" sz="1200" b="1" kern="120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Write these definitions on a flipchart and post it onto the wall.</a:t>
            </a:r>
            <a:endParaRPr lang="en-GB" sz="1200" kern="1200">
              <a:solidFill>
                <a:schemeClr val="tx1"/>
              </a:solidFill>
              <a:effectLst/>
              <a:latin typeface="+mn-lt"/>
              <a:cs typeface="Calibri"/>
            </a:endParaRPr>
          </a:p>
          <a:p>
            <a:pPr marL="285750" indent="-285750">
              <a:buFont typeface="Arial"/>
              <a:buChar char="•"/>
            </a:pPr>
            <a:r>
              <a:rPr lang="en-GB">
                <a:solidFill>
                  <a:schemeClr val="dk1"/>
                </a:solidFill>
                <a:cs typeface="Calibri"/>
              </a:rPr>
              <a:t>Risk management – is the overall process of identifying, analysing, mitigating and communicating risk to ensure the safety of people and property from unwanted explosive events</a:t>
            </a:r>
            <a:endParaRPr lang="en-GB" sz="1200" b="0" i="0" u="none" strike="noStrike" cap="none">
              <a:solidFill>
                <a:schemeClr val="dk1"/>
              </a:solidFill>
              <a:effectLst/>
              <a:latin typeface="+mn-lt"/>
              <a:cs typeface="Calibri"/>
            </a:endParaRPr>
          </a:p>
          <a:p>
            <a:pPr marL="285750" indent="-285750">
              <a:buFont typeface="Arial"/>
              <a:buChar char="•"/>
            </a:pPr>
            <a:r>
              <a:rPr lang="en-GB">
                <a:solidFill>
                  <a:schemeClr val="dk1"/>
                </a:solidFill>
                <a:cs typeface="Calibri"/>
              </a:rPr>
              <a:t>Risk Assessment - I</a:t>
            </a:r>
            <a:r>
              <a:rPr lang="en-GB"/>
              <a:t>s a process that is made up of three separate processes: Hazard identification, risk analysis, and risk and ALARP evaluation</a:t>
            </a:r>
            <a:endParaRPr lang="en-GB" sz="1200" i="0" u="none" strike="noStrike" cap="none">
              <a:solidFill>
                <a:schemeClr val="dk1"/>
              </a:solidFill>
              <a:effectLst/>
              <a:latin typeface="+mn-lt"/>
              <a:cs typeface="Calibri"/>
            </a:endParaRPr>
          </a:p>
          <a:p>
            <a:pPr marL="285750" indent="-285750">
              <a:buFont typeface="Arial"/>
              <a:buChar char="•"/>
            </a:pPr>
            <a:r>
              <a:rPr lang="en-GB">
                <a:solidFill>
                  <a:schemeClr val="dk1"/>
                </a:solidFill>
                <a:ea typeface="Calibri"/>
                <a:cs typeface="Calibri"/>
              </a:rPr>
              <a:t>Risk Reduction and Mitigation – Is a process that identifies and implements controls and measures to reduce the risk to a tolerable level.</a:t>
            </a:r>
          </a:p>
          <a:p>
            <a:pPr marL="285750" indent="-285750">
              <a:buFont typeface="Arial"/>
              <a:buChar char="•"/>
            </a:pPr>
            <a:r>
              <a:rPr lang="en-GB">
                <a:solidFill>
                  <a:schemeClr val="dk1"/>
                </a:solidFill>
                <a:ea typeface="Calibri"/>
                <a:cs typeface="Calibri"/>
              </a:rPr>
              <a:t>Risk Acceptance – Is the formal acceptance of National Authorities of the residual risk from an explosive area, following the effective implementation of mitigating factors to initial risks involved.</a:t>
            </a:r>
          </a:p>
          <a:p>
            <a:pPr marL="285750" indent="-285750">
              <a:buFont typeface="Arial"/>
              <a:buChar char="•"/>
            </a:pPr>
            <a:r>
              <a:rPr lang="en-GB">
                <a:solidFill>
                  <a:schemeClr val="dk1"/>
                </a:solidFill>
                <a:ea typeface="Calibri"/>
                <a:cs typeface="Calibri"/>
              </a:rPr>
              <a:t>Risk Communication – Is the process of communication the necessary information, processes and procedures to be followed by all personnel to ensure that the risk remains ALARA at all times.</a:t>
            </a:r>
          </a:p>
          <a:p>
            <a:pPr marL="285750" indent="-285750">
              <a:buFont typeface="Arial"/>
              <a:buChar char="•"/>
            </a:pPr>
            <a:r>
              <a:rPr lang="en-GB">
                <a:solidFill>
                  <a:schemeClr val="dk1"/>
                </a:solidFill>
                <a:ea typeface="Calibri"/>
                <a:cs typeface="Calibri"/>
              </a:rPr>
              <a:t>Risk Analysis - A</a:t>
            </a:r>
            <a:r>
              <a:rPr lang="en-GB"/>
              <a:t> process that is used to understand the nature, sources, and causes of the risks that you have identified and to estimate the level of risk</a:t>
            </a:r>
            <a:endParaRPr lang="en-GB">
              <a:solidFill>
                <a:schemeClr val="dk1"/>
              </a:solidFill>
              <a:ea typeface="Calibri"/>
              <a:cs typeface="Calibri"/>
            </a:endParaRPr>
          </a:p>
          <a:p>
            <a:pPr marL="285750" indent="-285750">
              <a:buFont typeface="Arial"/>
              <a:buChar char="•"/>
            </a:pPr>
            <a:r>
              <a:rPr lang="en-GB">
                <a:solidFill>
                  <a:schemeClr val="dk1"/>
                </a:solidFill>
                <a:ea typeface="Calibri"/>
                <a:cs typeface="Calibri"/>
              </a:rPr>
              <a:t>Risk and ALARP Evaluation - </a:t>
            </a:r>
            <a:r>
              <a:rPr lang="en-GB"/>
              <a:t>Is a process that is used to compare risk analysis results with risk criteria in order to determine whether or not a specified level of risk is acceptable or tolerable</a:t>
            </a:r>
            <a:endParaRPr lang="en-GB">
              <a:solidFill>
                <a:schemeClr val="dk1"/>
              </a:solidFill>
              <a:ea typeface="Calibri"/>
              <a:cs typeface="Calibri"/>
            </a:endParaRPr>
          </a:p>
          <a:p>
            <a:pPr marL="285750" indent="-285750">
              <a:buFont typeface="Arial"/>
              <a:buChar char="•"/>
            </a:pPr>
            <a:r>
              <a:rPr lang="en-GB">
                <a:solidFill>
                  <a:schemeClr val="dk1"/>
                </a:solidFill>
                <a:ea typeface="Calibri"/>
                <a:cs typeface="Calibri"/>
              </a:rPr>
              <a:t>Hazard Identification and Analysis - Is</a:t>
            </a:r>
            <a:r>
              <a:rPr lang="en-GB"/>
              <a:t> a process that is used to find, recognize, and describe the risks that could affect the safety of people and property from an explosive event</a:t>
            </a:r>
            <a:endParaRPr lang="en-GB">
              <a:cs typeface="Calibri"/>
            </a:endParaRPr>
          </a:p>
          <a:p>
            <a:endParaRPr lang="en-GB">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r>
              <a:rPr lang="en-IE" sz="1200" b="0" i="0" u="sng" strike="noStrike" cap="none">
                <a:solidFill>
                  <a:schemeClr val="dk1"/>
                </a:solidFill>
                <a:effectLst/>
                <a:latin typeface="+mn-lt"/>
                <a:ea typeface="Calibri"/>
                <a:cs typeface="Calibri"/>
                <a:sym typeface="Calibri"/>
              </a:rPr>
              <a:t>:</a:t>
            </a:r>
            <a:endParaRPr lang="en-IE"/>
          </a:p>
          <a:p>
            <a:r>
              <a:rPr lang="en-IE" b="1"/>
              <a:t>IATG 2.10 – Introduction to Risk Management Principles and Processes</a:t>
            </a:r>
            <a:endParaRPr lang="en-IE" b="1">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Risk management is sometimes a misunderstood term, within which there are common misconceptions in terms of the relationship between, for example, risk assessment and risk analysis.</a:t>
            </a:r>
            <a:endParaRPr lang="en-IE" sz="1200" kern="1200">
              <a:solidFill>
                <a:schemeClr val="tx1"/>
              </a:solidFill>
              <a:effectLst/>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The matrix identifies the relationship between the different components of risk management that shall be used </a:t>
            </a:r>
            <a:endParaRPr lang="en-IE" sz="1200" kern="120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17</a:t>
            </a:fld>
            <a:endParaRPr lang="en-IE"/>
          </a:p>
        </p:txBody>
      </p:sp>
    </p:spTree>
    <p:extLst>
      <p:ext uri="{BB962C8B-B14F-4D97-AF65-F5344CB8AC3E}">
        <p14:creationId xmlns:p14="http://schemas.microsoft.com/office/powerpoint/2010/main" val="3068169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pPr>
            <a:r>
              <a:rPr lang="en-GB" b="1">
                <a:cs typeface="Calibri"/>
              </a:rPr>
              <a:t>Explore how the activities within a Risk Management Process are used in a typical explosive storage environment</a:t>
            </a:r>
            <a:endParaRPr lang="en-GB" sz="1200" b="1" kern="120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r>
              <a:rPr lang="en-IE" sz="1200" b="0" i="0" u="sng" strike="noStrike" cap="none">
                <a:solidFill>
                  <a:schemeClr val="dk1"/>
                </a:solidFill>
                <a:effectLst/>
                <a:latin typeface="+mn-lt"/>
                <a:ea typeface="Calibri"/>
                <a:cs typeface="Calibri"/>
                <a:sym typeface="Calibri"/>
              </a:rPr>
              <a:t>:</a:t>
            </a:r>
            <a:endParaRPr lang="en-IE"/>
          </a:p>
          <a:p>
            <a:r>
              <a:rPr lang="en-IE" b="1"/>
              <a:t>IATG 2.10 – Introduction to Risk Management Principles and Processes</a:t>
            </a:r>
            <a:endParaRPr lang="en-IE" b="1">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Risk management is sometimes a misunderstood term, within which there are common misconceptions in terms of the relationship between, for example, risk assessment and risk analysis.</a:t>
            </a:r>
            <a:endParaRPr lang="en-IE" sz="1200" kern="1200">
              <a:solidFill>
                <a:schemeClr val="tx1"/>
              </a:solidFill>
              <a:effectLst/>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The matrix identifies the relationship between the different components of risk management that shall be used </a:t>
            </a:r>
            <a:endParaRPr lang="en-IE" sz="1200" kern="120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18</a:t>
            </a:fld>
            <a:endParaRPr lang="en-IE"/>
          </a:p>
        </p:txBody>
      </p:sp>
    </p:spTree>
    <p:extLst>
      <p:ext uri="{BB962C8B-B14F-4D97-AF65-F5344CB8AC3E}">
        <p14:creationId xmlns:p14="http://schemas.microsoft.com/office/powerpoint/2010/main" val="2518703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pPr>
            <a:r>
              <a:rPr lang="en-GB" b="1">
                <a:cs typeface="Calibri"/>
              </a:rPr>
              <a:t>Outline what Hazard Analysis involves and what constitutes a hazard in an explosive area.</a:t>
            </a:r>
            <a:endParaRPr lang="en-GB" sz="1200" b="1" kern="120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r>
              <a:rPr lang="en-IE" sz="1200" b="0" i="0" u="sng" strike="noStrike" cap="none">
                <a:solidFill>
                  <a:schemeClr val="dk1"/>
                </a:solidFill>
                <a:effectLst/>
                <a:latin typeface="+mn-lt"/>
                <a:ea typeface="Calibri"/>
                <a:cs typeface="Calibri"/>
                <a:sym typeface="Calibri"/>
              </a:rPr>
              <a:t>:</a:t>
            </a:r>
            <a:endParaRPr lang="en-IE"/>
          </a:p>
          <a:p>
            <a:r>
              <a:rPr lang="en-IE" b="1"/>
              <a:t>IATG 2.10 – Introduction to Risk Management Principles and Processes</a:t>
            </a:r>
            <a:endParaRPr lang="en-IE" b="1">
              <a:cs typeface="Calibri"/>
            </a:endParaRPr>
          </a:p>
          <a:p>
            <a:pPr marL="171450" indent="-171450">
              <a:buFont typeface="Arial" panose="020B0604020202020204" pitchFamily="34" charset="0"/>
              <a:buChar char="•"/>
              <a:defRPr/>
            </a:pPr>
            <a:r>
              <a:rPr lang="en-IE" sz="1200" kern="1200">
                <a:solidFill>
                  <a:schemeClr val="tx1"/>
                </a:solidFill>
                <a:effectLst/>
                <a:latin typeface="+mn-lt"/>
                <a:ea typeface="+mn-ea"/>
                <a:cs typeface="+mn-cs"/>
              </a:rPr>
              <a:t>Hazard identification and analysis is a reasonably simple process for the risk management process that supports conventional ammunition storage.</a:t>
            </a:r>
            <a:r>
              <a:rPr lang="en-IE"/>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As hazards are defined as a potential source of harm, then the hazard from, for example, individual explosive storehouses (ESH) will depend on the quantity, hazard classification,22 physical condition and chemical stability of the ammunition contained within that ESH. </a:t>
            </a:r>
            <a:endParaRPr lang="en-IE" sz="1200" kern="1200">
              <a:solidFill>
                <a:schemeClr val="tx1"/>
              </a:solidFill>
              <a:effectLst/>
              <a:latin typeface="+mn-lt"/>
              <a:cs typeface="Calibri"/>
            </a:endParaRPr>
          </a:p>
          <a:p>
            <a:pPr marL="171450" indent="-171450">
              <a:buFont typeface="Arial" panose="020B0604020202020204" pitchFamily="34" charset="0"/>
              <a:buChar char="•"/>
            </a:pPr>
            <a:r>
              <a:rPr lang="en-IE" sz="1200" kern="1200">
                <a:solidFill>
                  <a:schemeClr val="tx1"/>
                </a:solidFill>
                <a:effectLst/>
                <a:latin typeface="+mn-lt"/>
                <a:ea typeface="+mn-ea"/>
                <a:cs typeface="+mn-cs"/>
              </a:rPr>
              <a:t>If the inter-magazine distances (IMD) are not in accordance with the recommendations contained in IATG 02.20, </a:t>
            </a:r>
            <a:r>
              <a:rPr lang="en-IE" sz="1200" i="1" kern="1200">
                <a:solidFill>
                  <a:schemeClr val="tx1"/>
                </a:solidFill>
                <a:effectLst/>
                <a:latin typeface="+mn-lt"/>
                <a:ea typeface="+mn-ea"/>
                <a:cs typeface="+mn-cs"/>
              </a:rPr>
              <a:t>Quantity and separation distances, </a:t>
            </a:r>
            <a:r>
              <a:rPr lang="en-IE" sz="1200" kern="1200">
                <a:solidFill>
                  <a:schemeClr val="tx1"/>
                </a:solidFill>
                <a:effectLst/>
                <a:latin typeface="+mn-lt"/>
                <a:ea typeface="+mn-ea"/>
                <a:cs typeface="+mn-cs"/>
              </a:rPr>
              <a:t>then further risk analysis will be required.</a:t>
            </a:r>
            <a:r>
              <a:rPr lang="en-IE"/>
              <a:t> </a:t>
            </a:r>
            <a:endParaRPr lang="en-IE" sz="1200" kern="1200">
              <a:solidFill>
                <a:schemeClr val="tx1"/>
              </a:solidFill>
              <a:effectLst/>
              <a:latin typeface="+mn-lt"/>
              <a:cs typeface="Calibri"/>
            </a:endParaRPr>
          </a:p>
          <a:p>
            <a:pPr marL="171450" indent="-171450">
              <a:buFont typeface="Arial" panose="020B0604020202020204" pitchFamily="34" charset="0"/>
              <a:buChar char="•"/>
            </a:pPr>
            <a:r>
              <a:rPr lang="en-IE" sz="1200" kern="1200">
                <a:solidFill>
                  <a:schemeClr val="tx1"/>
                </a:solidFill>
                <a:effectLst/>
                <a:latin typeface="+mn-lt"/>
                <a:ea typeface="+mn-ea"/>
                <a:cs typeface="+mn-cs"/>
              </a:rPr>
              <a:t>Normally each ESH is considered to be an individual Potential Explosion Site (PES).</a:t>
            </a:r>
            <a:r>
              <a:rPr lang="en-IE"/>
              <a:t> </a:t>
            </a:r>
            <a:endParaRPr lang="en-IE" sz="1200" kern="1200">
              <a:solidFill>
                <a:schemeClr val="tx1"/>
              </a:solidFill>
              <a:effectLst/>
              <a:latin typeface="+mn-lt"/>
              <a:cs typeface="Calibri"/>
            </a:endParaRPr>
          </a:p>
          <a:p>
            <a:pPr marL="171450" indent="-171450">
              <a:buFont typeface="Arial" panose="020B0604020202020204" pitchFamily="34" charset="0"/>
              <a:buChar char="•"/>
            </a:pPr>
            <a:r>
              <a:rPr lang="en-IE" sz="1200" kern="1200">
                <a:solidFill>
                  <a:schemeClr val="tx1"/>
                </a:solidFill>
                <a:effectLst/>
                <a:latin typeface="+mn-lt"/>
                <a:ea typeface="+mn-ea"/>
                <a:cs typeface="+mn-cs"/>
              </a:rPr>
              <a:t>Yet, if there is a risk of practically instantaneous propagation (PIP) due to inadequate IMD between the ESH, then they may have to be treated as one PES, and the explosive quantity aggregated. </a:t>
            </a:r>
            <a:endParaRPr lang="en-IE" sz="1200" kern="1200">
              <a:solidFill>
                <a:schemeClr val="tx1"/>
              </a:solidFill>
              <a:effectLst/>
              <a:latin typeface="+mn-lt"/>
              <a:cs typeface="Calibri"/>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19</a:t>
            </a:fld>
            <a:endParaRPr lang="en-IE"/>
          </a:p>
        </p:txBody>
      </p:sp>
    </p:spTree>
    <p:extLst>
      <p:ext uri="{BB962C8B-B14F-4D97-AF65-F5344CB8AC3E}">
        <p14:creationId xmlns:p14="http://schemas.microsoft.com/office/powerpoint/2010/main" val="1457604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mn-lt"/>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mn-lt"/>
                <a:ea typeface="Calibri"/>
                <a:cs typeface="Calibri"/>
                <a:sym typeface="Calibri"/>
              </a:rPr>
              <a:t>Phase 1. Introduction - Introduce the objectives of the lesson.</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dirty="0">
                <a:latin typeface="Arial"/>
                <a:ea typeface="Arial"/>
                <a:cs typeface="Arial"/>
                <a:sym typeface="Arial"/>
              </a:rPr>
              <a:t>(Enabling Objective: </a:t>
            </a:r>
            <a:r>
              <a:rPr lang="en-GB" sz="1200" kern="1200" dirty="0">
                <a:solidFill>
                  <a:schemeClr val="tx1"/>
                </a:solidFill>
                <a:effectLst/>
                <a:latin typeface="+mn-lt"/>
                <a:ea typeface="+mn-ea"/>
                <a:cs typeface="+mn-cs"/>
              </a:rPr>
              <a:t>2.2.6 Develop an Explosive Risk Assessment</a:t>
            </a:r>
            <a:r>
              <a:rPr lang="en-GB" sz="1200" dirty="0">
                <a:solidFill>
                  <a:schemeClr val="dk1"/>
                </a:solidFill>
                <a:latin typeface="+mn-lt"/>
                <a:ea typeface="Calibri"/>
                <a:cs typeface="Calibri"/>
                <a:sym typeface="Calibri"/>
              </a:rPr>
              <a:t>.)</a:t>
            </a:r>
            <a:endParaRPr lang="en-GB" dirty="0"/>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dirty="0">
              <a:effectLst/>
              <a:latin typeface="Arial"/>
              <a:ea typeface="Arial"/>
              <a:cs typeface="Arial"/>
              <a:sym typeface="Arial"/>
            </a:endParaRPr>
          </a:p>
          <a:p>
            <a:pPr marL="0" marR="0" lvl="0" indent="0" algn="l" defTabSz="914400" rtl="0" eaLnBrk="1" fontAlgn="auto" latinLnBrk="0" hangingPunct="1">
              <a:lnSpc>
                <a:spcPct val="90000"/>
              </a:lnSpc>
              <a:spcBef>
                <a:spcPts val="0"/>
              </a:spcBef>
              <a:spcAft>
                <a:spcPts val="0"/>
              </a:spcAft>
              <a:buClr>
                <a:srgbClr val="000000"/>
              </a:buClr>
              <a:buSzPts val="2000"/>
              <a:buFont typeface="Arial"/>
              <a:buNone/>
              <a:tabLst/>
              <a:defRPr/>
            </a:pPr>
            <a:r>
              <a:rPr lang="en-GB" sz="1200" b="0" i="0" u="none" strike="noStrike" cap="none" dirty="0">
                <a:solidFill>
                  <a:schemeClr val="dk1"/>
                </a:solidFill>
                <a:effectLst/>
                <a:latin typeface="+mn-lt"/>
                <a:ea typeface="Calibri"/>
                <a:cs typeface="Calibri"/>
                <a:sym typeface="Calibri"/>
              </a:rPr>
              <a:t>By the end of this training session the participant will </a:t>
            </a:r>
            <a:r>
              <a:rPr lang="en-GB" sz="1200" b="0" i="0" u="none" strike="noStrike" kern="1200" cap="none" dirty="0">
                <a:solidFill>
                  <a:schemeClr val="tx1"/>
                </a:solidFill>
                <a:effectLst/>
                <a:latin typeface="+mn-lt"/>
                <a:ea typeface="+mn-ea"/>
                <a:cs typeface="+mn-cs"/>
                <a:sym typeface="Calibri"/>
              </a:rPr>
              <a:t>c</a:t>
            </a:r>
            <a:r>
              <a:rPr lang="en-GB" sz="1200" kern="1200" dirty="0">
                <a:solidFill>
                  <a:schemeClr val="tx1"/>
                </a:solidFill>
                <a:effectLst/>
                <a:latin typeface="+mn-lt"/>
                <a:ea typeface="+mn-ea"/>
                <a:cs typeface="+mn-cs"/>
              </a:rPr>
              <a:t>ompile an Explosive Risk Assessment.</a:t>
            </a:r>
            <a:r>
              <a:rPr lang="en-IE" dirty="0">
                <a:effectLst/>
              </a:rPr>
              <a:t> </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2</a:t>
            </a:fld>
            <a:endParaRPr lang="en-IE"/>
          </a:p>
        </p:txBody>
      </p:sp>
    </p:spTree>
    <p:extLst>
      <p:ext uri="{BB962C8B-B14F-4D97-AF65-F5344CB8AC3E}">
        <p14:creationId xmlns:p14="http://schemas.microsoft.com/office/powerpoint/2010/main" val="3230106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pPr>
            <a:r>
              <a:rPr lang="en-GB" b="1" dirty="0"/>
              <a:t>Discuss the need to estimate the risk and determine the likely outcomes from an unwanted explosive event.</a:t>
            </a:r>
            <a:endParaRPr lang="en-GB" sz="1200" b="1" kern="1200" dirty="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a:t>
            </a:r>
            <a:endParaRPr lang="en-IE" b="1" dirty="0">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 many cases, it will be difficult to establish the probability of an unplanned and undesirable explosive event at a particular explosive storage area.</a:t>
            </a:r>
            <a:r>
              <a:rPr lang="en-US" dirty="0"/>
              <a:t> </a:t>
            </a:r>
            <a:endParaRPr lang="en-US" dirty="0">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Yet data is available on the number of such events annually and a stockpile management </a:t>
            </a:r>
            <a:r>
              <a:rPr lang="en-US" dirty="0"/>
              <a:t>organization</a:t>
            </a:r>
            <a:r>
              <a:rPr lang="en-US" sz="1200" kern="1200" dirty="0">
                <a:solidFill>
                  <a:schemeClr val="tx1"/>
                </a:solidFill>
                <a:effectLst/>
                <a:latin typeface="+mn-lt"/>
                <a:ea typeface="+mn-ea"/>
                <a:cs typeface="+mn-cs"/>
              </a:rPr>
              <a:t> should be aware of previous similar events in their region; this will assist the </a:t>
            </a:r>
            <a:r>
              <a:rPr lang="en-US" dirty="0"/>
              <a:t>organization</a:t>
            </a:r>
            <a:r>
              <a:rPr lang="en-US" sz="1200" kern="1200" dirty="0">
                <a:solidFill>
                  <a:schemeClr val="tx1"/>
                </a:solidFill>
                <a:effectLst/>
                <a:latin typeface="+mn-lt"/>
                <a:ea typeface="+mn-ea"/>
                <a:cs typeface="+mn-cs"/>
              </a:rPr>
              <a:t> in assessing frequency, and hence probability.</a:t>
            </a:r>
            <a:r>
              <a:rPr lang="en-US" dirty="0"/>
              <a:t> </a:t>
            </a:r>
            <a:endParaRPr lang="en-US" sz="1200" kern="1200" dirty="0">
              <a:solidFill>
                <a:schemeClr val="tx1"/>
              </a:solidFill>
              <a:effectLst/>
              <a:latin typeface="+mn-lt"/>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is known as the ‘historical’ approach and an example model is at Clause 8.2.1.1. A more qualitative approach is at Clause 8.2.1.2.</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Alternative methods for establishing frequency, and hence the probability of explosive events, during the risk estimation process include analytical techniques such as attempts to define and quantify all of the potential scenarios in which an explosive event can occur.</a:t>
            </a:r>
            <a:r>
              <a:rPr lang="en-US" dirty="0"/>
              <a:t> </a:t>
            </a:r>
            <a:endParaRPr lang="en-US" sz="1200" kern="1200" dirty="0">
              <a:solidFill>
                <a:schemeClr val="tx1"/>
              </a:solidFill>
              <a:effectLst/>
              <a:latin typeface="+mn-lt"/>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Logic or fault tree approaches are often used depending upon the complexity of and number of proposed scenarios leading to an event.</a:t>
            </a:r>
            <a:r>
              <a:rPr lang="en-US" dirty="0"/>
              <a:t> </a:t>
            </a:r>
            <a:endParaRPr lang="en-US" sz="1200" kern="1200" dirty="0">
              <a:solidFill>
                <a:schemeClr val="tx1"/>
              </a:solidFill>
              <a:effectLst/>
              <a:latin typeface="+mn-lt"/>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 can be a complex and sophisticated process, and further guidance is available in the informative references at Annex B.</a:t>
            </a: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20</a:t>
            </a:fld>
            <a:endParaRPr lang="en-IE"/>
          </a:p>
        </p:txBody>
      </p:sp>
    </p:spTree>
    <p:extLst>
      <p:ext uri="{BB962C8B-B14F-4D97-AF65-F5344CB8AC3E}">
        <p14:creationId xmlns:p14="http://schemas.microsoft.com/office/powerpoint/2010/main" val="6670731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pPr>
            <a:r>
              <a:rPr lang="en-GB" b="1"/>
              <a:t>Highlight how important is it to estimate and quantify the probability of such as an unwanted explosive event occurring</a:t>
            </a:r>
            <a:r>
              <a:rPr lang="en-GB" sz="1200" b="1" kern="1200">
                <a:solidFill>
                  <a:schemeClr val="tx1"/>
                </a:solidFill>
                <a:effectLst/>
                <a:latin typeface="+mn-lt"/>
                <a:ea typeface="+mn-ea"/>
                <a:cs typeface="+mn-cs"/>
              </a:rPr>
              <a:t>.</a:t>
            </a:r>
            <a:r>
              <a:rPr lang="en-GB" b="1"/>
              <a:t> </a:t>
            </a:r>
            <a:endParaRPr lang="en-GB" sz="1200" b="1" kern="120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r>
              <a:rPr lang="en-IE" sz="1200" b="0" i="0" u="sng" strike="noStrike" cap="none">
                <a:solidFill>
                  <a:schemeClr val="dk1"/>
                </a:solidFill>
                <a:effectLst/>
                <a:latin typeface="+mn-lt"/>
                <a:ea typeface="Calibri"/>
                <a:cs typeface="Calibri"/>
                <a:sym typeface="Calibri"/>
              </a:rPr>
              <a:t>:</a:t>
            </a:r>
            <a:endParaRPr lang="en-IE"/>
          </a:p>
          <a:p>
            <a:r>
              <a:rPr lang="en-IE" b="1"/>
              <a:t>IATG 2.10 – Introduction to Risk Management Principles and Processes</a:t>
            </a:r>
            <a:endParaRPr lang="en-IE" b="1">
              <a:cs typeface="Calibri"/>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A qualitative means of estimating probability</a:t>
            </a: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21</a:t>
            </a:fld>
            <a:endParaRPr lang="en-IE"/>
          </a:p>
        </p:txBody>
      </p:sp>
    </p:spTree>
    <p:extLst>
      <p:ext uri="{BB962C8B-B14F-4D97-AF65-F5344CB8AC3E}">
        <p14:creationId xmlns:p14="http://schemas.microsoft.com/office/powerpoint/2010/main" val="2423940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pPr>
            <a:r>
              <a:rPr lang="en-GB" b="1">
                <a:cs typeface="Calibri"/>
              </a:rPr>
              <a:t>Discuss how to categorise the risk, once the hazards and the probabilitys have been determined</a:t>
            </a:r>
            <a:endParaRPr lang="en-GB" sz="1200" b="1" kern="120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r>
              <a:rPr lang="en-IE" sz="1200" b="0" i="0" u="sng" strike="noStrike" cap="none">
                <a:solidFill>
                  <a:schemeClr val="dk1"/>
                </a:solidFill>
                <a:effectLst/>
                <a:latin typeface="+mn-lt"/>
                <a:ea typeface="Calibri"/>
                <a:cs typeface="Calibri"/>
                <a:sym typeface="Calibri"/>
              </a:rPr>
              <a:t>:</a:t>
            </a:r>
            <a:endParaRPr lang="en-IE"/>
          </a:p>
          <a:p>
            <a:r>
              <a:rPr lang="en-IE" b="1"/>
              <a:t>IATG 2.10 – Introduction to Risk Management Principles and Processes</a:t>
            </a:r>
            <a:endParaRPr lang="en-IE" b="1">
              <a:cs typeface="Calibri"/>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The physical effects of an undesirable explosive event within an ammunition depot can be estimated by using the appropriate equation contained within IATG 01.80 </a:t>
            </a:r>
            <a:r>
              <a:rPr lang="en-US" sz="1200" i="1" kern="1200">
                <a:solidFill>
                  <a:schemeClr val="tx1"/>
                </a:solidFill>
                <a:effectLst/>
                <a:latin typeface="+mn-lt"/>
                <a:ea typeface="+mn-ea"/>
                <a:cs typeface="+mn-cs"/>
              </a:rPr>
              <a:t>Formulae for ammunition management </a:t>
            </a:r>
            <a:r>
              <a:rPr lang="en-US" sz="1200" kern="1200">
                <a:solidFill>
                  <a:schemeClr val="tx1"/>
                </a:solidFill>
                <a:effectLst/>
                <a:latin typeface="+mn-lt"/>
                <a:ea typeface="+mn-ea"/>
                <a:cs typeface="+mn-cs"/>
              </a:rPr>
              <a:t>(Clause 6.2).</a:t>
            </a:r>
            <a:r>
              <a:rPr lang="en-US"/>
              <a:t> </a:t>
            </a:r>
          </a:p>
          <a:p>
            <a:pPr marL="171450" indent="-171450">
              <a:buFont typeface="Arial" panose="020B0604020202020204" pitchFamily="34" charset="0"/>
              <a:buChar char="•"/>
            </a:pPr>
            <a:r>
              <a:rPr lang="en-US" sz="1200" kern="1200">
                <a:solidFill>
                  <a:schemeClr val="tx1"/>
                </a:solidFill>
                <a:effectLst/>
                <a:latin typeface="+mn-lt"/>
                <a:ea typeface="+mn-ea"/>
                <a:cs typeface="+mn-cs"/>
              </a:rPr>
              <a:t>This can be used to determine the blast over-pressure and impulse at the distance from a potential explosion site to an exposed site from a known explosive mass.</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Threshold blast over-pressures for effects on humans have been established by experimentation, (34,5kPa for onset of hearing damage, 207kPa for lung damage and 690kPa for fatality),27 and therefore if the population density is known within the appropriate ranges an estimate of the total number of fatalities and casualties can then be derived.</a:t>
            </a:r>
            <a:r>
              <a:rPr lang="en-US"/>
              <a:t> </a:t>
            </a:r>
            <a:endParaRPr lang="en-US" sz="1200" kern="1200">
              <a:solidFill>
                <a:schemeClr val="tx1"/>
              </a:solidFill>
              <a:effectLst/>
              <a:latin typeface="+mn-lt"/>
              <a:cs typeface="Calibri"/>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Alternatively, the </a:t>
            </a:r>
            <a:r>
              <a:rPr lang="en-US" sz="1200" i="1" kern="1200">
                <a:solidFill>
                  <a:schemeClr val="tx1"/>
                </a:solidFill>
                <a:effectLst/>
                <a:latin typeface="+mn-lt"/>
                <a:ea typeface="+mn-ea"/>
                <a:cs typeface="+mn-cs"/>
              </a:rPr>
              <a:t>ESTC Outdoor Model </a:t>
            </a:r>
            <a:r>
              <a:rPr lang="en-US" sz="1200" kern="1200">
                <a:solidFill>
                  <a:schemeClr val="tx1"/>
                </a:solidFill>
                <a:effectLst/>
                <a:latin typeface="+mn-lt"/>
                <a:ea typeface="+mn-ea"/>
                <a:cs typeface="+mn-cs"/>
              </a:rPr>
              <a:t>may be used. (Both in Clause 11.2 to IATG 01.80 </a:t>
            </a:r>
            <a:r>
              <a:rPr lang="en-US" sz="1200" i="1" kern="1200">
                <a:solidFill>
                  <a:schemeClr val="tx1"/>
                </a:solidFill>
                <a:effectLst/>
                <a:latin typeface="+mn-lt"/>
                <a:ea typeface="+mn-ea"/>
                <a:cs typeface="+mn-cs"/>
              </a:rPr>
              <a:t>Formulae for ammunition management</a:t>
            </a:r>
            <a:r>
              <a:rPr lang="en-US" sz="1200" kern="1200">
                <a:solidFill>
                  <a:schemeClr val="tx1"/>
                </a:solidFill>
                <a:effectLst/>
                <a:latin typeface="+mn-lt"/>
                <a:ea typeface="+mn-ea"/>
                <a:cs typeface="+mn-cs"/>
              </a:rPr>
              <a:t>).</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Similarly, the effects of blast on buildings within and outside the perimeter of the ammunition depot can be estimated. (Clause 10 of IATG 01.80 </a:t>
            </a:r>
            <a:r>
              <a:rPr lang="en-US" sz="1200" i="1" kern="1200">
                <a:solidFill>
                  <a:schemeClr val="tx1"/>
                </a:solidFill>
                <a:effectLst/>
                <a:latin typeface="+mn-lt"/>
                <a:ea typeface="+mn-ea"/>
                <a:cs typeface="+mn-cs"/>
              </a:rPr>
              <a:t>Formulae for ammunition management)</a:t>
            </a:r>
            <a:r>
              <a:rPr lang="en-US" sz="1200" kern="1200">
                <a:solidFill>
                  <a:schemeClr val="tx1"/>
                </a:solidFill>
                <a:effectLst/>
                <a:latin typeface="+mn-lt"/>
                <a:ea typeface="+mn-ea"/>
                <a:cs typeface="+mn-cs"/>
              </a:rPr>
              <a:t>.</a:t>
            </a: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22</a:t>
            </a:fld>
            <a:endParaRPr lang="en-IE"/>
          </a:p>
        </p:txBody>
      </p:sp>
    </p:spTree>
    <p:extLst>
      <p:ext uri="{BB962C8B-B14F-4D97-AF65-F5344CB8AC3E}">
        <p14:creationId xmlns:p14="http://schemas.microsoft.com/office/powerpoint/2010/main" val="12138387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Introduce the </a:t>
            </a:r>
            <a:r>
              <a:rPr lang="en-GB" b="1" dirty="0"/>
              <a:t>Flow Diagram for determine what is the "Tolerable Risk', or the amount of risk that will be accepted by a National Authority. </a:t>
            </a:r>
            <a:endParaRPr lang="en-GB" sz="1200" b="1" kern="1200" dirty="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a:buSzPts val="1400"/>
            </a:pPr>
            <a:r>
              <a:rPr lang="en-GB" dirty="0">
                <a:solidFill>
                  <a:schemeClr val="dk1"/>
                </a:solidFill>
                <a:cs typeface="Calibri"/>
              </a:rPr>
              <a:t>Provide a handout of this flow chart to participants</a:t>
            </a:r>
            <a:endParaRPr lang="en-GB" sz="1200" b="0" i="0" strike="noStrike" cap="none" dirty="0">
              <a:solidFill>
                <a:schemeClr val="dk1"/>
              </a:solidFill>
              <a:effectLst/>
              <a:latin typeface="+mn-lt"/>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endParaRPr lang="en-GB"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a:t>
            </a:r>
            <a:endParaRPr lang="en-IE" b="1" dirty="0">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Tolerable risk is achieved by the iterative process of risk assessment (risk analysis and risk evaluation) and risk reduction</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Effective risk assessment has a range of benefits that include:</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it helps in ranking the importance of individual risk contributions to the overall risk;</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it helps to identify risks that are easily reduced or eliminated;</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it helps to clarify what is known and what is not known about the potential risk;</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it can provide an objective basis for decisions on controlling risks, especially those applying to the local civilian communities near ammunition storage areas;</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it can provide important quantitative information as input to decisions for allocating resources to conventional ammunition stockpile management;</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it makes it possible to rank risk reduction or remediation alternatives in terms of risk to workers, the environment, and the public; and</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it can provide a process for consensus-building and a forum for the participation of stakeholders in the development of the risk assessment process and the identification of tolerable risk. This process will hopefully lead to greater acceptance of that risk.</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IE" b="1" dirty="0"/>
          </a:p>
        </p:txBody>
      </p:sp>
      <p:sp>
        <p:nvSpPr>
          <p:cNvPr id="4" name="Slide Number Placeholder 3"/>
          <p:cNvSpPr>
            <a:spLocks noGrp="1"/>
          </p:cNvSpPr>
          <p:nvPr>
            <p:ph type="sldNum" sz="quarter" idx="5"/>
          </p:nvPr>
        </p:nvSpPr>
        <p:spPr/>
        <p:txBody>
          <a:bodyPr/>
          <a:lstStyle/>
          <a:p>
            <a:fld id="{1E91D3BD-5E5A-7743-9F40-8526F1D1808C}" type="slidenum">
              <a:rPr lang="en-IE" smtClean="0"/>
              <a:t>23</a:t>
            </a:fld>
            <a:endParaRPr lang="en-IE"/>
          </a:p>
        </p:txBody>
      </p:sp>
    </p:spTree>
    <p:extLst>
      <p:ext uri="{BB962C8B-B14F-4D97-AF65-F5344CB8AC3E}">
        <p14:creationId xmlns:p14="http://schemas.microsoft.com/office/powerpoint/2010/main" val="31519864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pPr>
            <a:r>
              <a:rPr lang="en-GB" b="1" dirty="0"/>
              <a:t>Explore and discuss the numerous type of risk mitigation and control measures that can be used to reduce the risk in an explosive storage area. </a:t>
            </a:r>
            <a:endParaRPr lang="en-GB" sz="1200" b="1" kern="1200" dirty="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a:buSzPts val="1400"/>
            </a:pPr>
            <a:r>
              <a:rPr lang="en-GB" dirty="0">
                <a:solidFill>
                  <a:schemeClr val="dk1"/>
                </a:solidFill>
                <a:cs typeface="Calibri"/>
              </a:rPr>
              <a:t>Ask questions of the participants and write their answers on a white board.</a:t>
            </a:r>
            <a:endParaRPr lang="en-GB" sz="1200" b="0" i="0" strike="noStrike" cap="none" dirty="0">
              <a:solidFill>
                <a:schemeClr val="dk1"/>
              </a:solidFill>
              <a:effectLst/>
              <a:latin typeface="+mn-lt"/>
              <a:cs typeface="Calibri"/>
            </a:endParaRPr>
          </a:p>
          <a:p>
            <a:pPr>
              <a:buSzPts val="1400"/>
            </a:pPr>
            <a:r>
              <a:rPr lang="en-GB" dirty="0">
                <a:solidFill>
                  <a:schemeClr val="dk1"/>
                </a:solidFill>
                <a:ea typeface="Calibri"/>
                <a:cs typeface="Calibri"/>
              </a:rPr>
              <a:t>Look to group their responses were possible.</a:t>
            </a:r>
          </a:p>
          <a:p>
            <a:endParaRPr lang="en-GB"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a:t>
            </a:r>
            <a:endParaRPr lang="en-IE" b="1" dirty="0">
              <a:cs typeface="Calibri"/>
            </a:endParaRPr>
          </a:p>
          <a:p>
            <a:pPr marL="171450" indent="-171450">
              <a:buFont typeface="Arial" panose="020B0604020202020204" pitchFamily="34" charset="0"/>
              <a:buChar char="•"/>
            </a:pPr>
            <a:r>
              <a:rPr lang="en-IE" sz="1200" kern="1200" dirty="0">
                <a:solidFill>
                  <a:schemeClr val="tx1"/>
                </a:solidFill>
                <a:effectLst/>
                <a:latin typeface="+mn-lt"/>
                <a:ea typeface="+mn-ea"/>
                <a:cs typeface="+mn-cs"/>
              </a:rPr>
              <a:t>In order to reduce the estimated risk from an unplanned or undesirable explosive event at an ammunition storage area, one or a combination of the following actions should be taken: </a:t>
            </a:r>
            <a:endParaRPr lang="en-IE" sz="1200" kern="1200" dirty="0">
              <a:solidFill>
                <a:schemeClr val="tx1"/>
              </a:solidFill>
              <a:effectLst/>
              <a:latin typeface="+mn-lt"/>
              <a:cs typeface="Calibri"/>
            </a:endParaRP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closure of the ammunition depot and the transfer of stocks to an ammunition depot with spare capacity, mitigation;</a:t>
            </a:r>
            <a:r>
              <a:rPr lang="en-IE" dirty="0"/>
              <a:t> </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a reduction of ammunition stock levels within the explosive storage area until appropriate predicted blast over-pressure levels are reached at the exposed site, mitigation</a:t>
            </a:r>
            <a:endParaRPr lang="en-IE" sz="1200" kern="1200" dirty="0">
              <a:solidFill>
                <a:schemeClr val="tx1"/>
              </a:solidFill>
              <a:effectLst/>
              <a:latin typeface="+mn-lt"/>
              <a:cs typeface="Calibri"/>
            </a:endParaRP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the probable impact of the estimated risk to the local community is formally accepted at the appropriate political level, acceptance.</a:t>
            </a:r>
            <a:r>
              <a:rPr lang="en-IE" dirty="0"/>
              <a:t> </a:t>
            </a:r>
            <a:endParaRPr lang="en-IE" sz="1200" kern="1200" dirty="0">
              <a:solidFill>
                <a:schemeClr val="tx1"/>
              </a:solidFill>
              <a:effectLst/>
              <a:latin typeface="+mn-lt"/>
              <a:cs typeface="Calibri"/>
            </a:endParaRP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an increase in the separation distance between the potential explosion site and the exposed site until tolerable blast over-pressure levels are reached at the exposed site, mitigation</a:t>
            </a:r>
            <a:endParaRPr lang="en-IE" sz="1200" kern="1200" dirty="0">
              <a:solidFill>
                <a:schemeClr val="tx1"/>
              </a:solidFill>
              <a:effectLst/>
              <a:latin typeface="+mn-lt"/>
              <a:cs typeface="Calibri"/>
            </a:endParaRP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improvements in the physical infrastructure of ammunition storage to achieve tolerable estimated blast over-pressure levels at the exposed site, mitigation</a:t>
            </a:r>
            <a:endParaRPr lang="en-IE" sz="1200" kern="1200" dirty="0">
              <a:solidFill>
                <a:schemeClr val="tx1"/>
              </a:solidFill>
              <a:effectLst/>
              <a:latin typeface="+mn-lt"/>
              <a:cs typeface="Calibri"/>
            </a:endParaRP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instigation of effective ammunition surveillance and proof systems to identify ammunition and propellant that has deteriorated </a:t>
            </a:r>
            <a:endParaRPr lang="en-IE" sz="1200" kern="1200" dirty="0">
              <a:solidFill>
                <a:schemeClr val="tx1"/>
              </a:solidFill>
              <a:effectLst/>
              <a:latin typeface="+mn-lt"/>
              <a:cs typeface="Calibri"/>
            </a:endParaRPr>
          </a:p>
          <a:p>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24</a:t>
            </a:fld>
            <a:endParaRPr lang="en-IE"/>
          </a:p>
        </p:txBody>
      </p:sp>
    </p:spTree>
    <p:extLst>
      <p:ext uri="{BB962C8B-B14F-4D97-AF65-F5344CB8AC3E}">
        <p14:creationId xmlns:p14="http://schemas.microsoft.com/office/powerpoint/2010/main" val="38654097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Phase 2. Development (</a:t>
            </a:r>
            <a:r>
              <a:rPr lang="en-GB" sz="1200" kern="1200">
                <a:solidFill>
                  <a:schemeClr val="tx1"/>
                </a:solidFill>
                <a:effectLst/>
                <a:latin typeface="+mn-lt"/>
                <a:ea typeface="+mn-ea"/>
                <a:cs typeface="+mn-cs"/>
              </a:rPr>
              <a:t>Time allocation - 160 min</a:t>
            </a:r>
            <a:r>
              <a:rPr lang="en-GB" sz="1200" b="1" kern="1200">
                <a:solidFill>
                  <a:schemeClr val="tx1"/>
                </a:solidFill>
                <a:effectLst/>
                <a:latin typeface="+mn-lt"/>
                <a:ea typeface="+mn-ea"/>
                <a:cs typeface="+mn-cs"/>
              </a:rPr>
              <a:t>)</a:t>
            </a:r>
            <a:endParaRPr lang="en-IE" sz="1200" kern="1200">
              <a:solidFill>
                <a:schemeClr val="tx1"/>
              </a:solidFill>
              <a:effectLst/>
              <a:latin typeface="+mn-lt"/>
              <a:ea typeface="+mn-ea"/>
              <a:cs typeface="+mn-cs"/>
            </a:endParaRPr>
          </a:p>
          <a:p>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Stage 2 (Time allocation 40 mins) – Explosive Risk Assessments</a:t>
            </a:r>
            <a:r>
              <a:rPr lang="en-IE">
                <a:effectLst/>
              </a:rPr>
              <a:t> </a:t>
            </a:r>
          </a:p>
          <a:p>
            <a:endParaRPr lang="en-IE">
              <a:effectLst/>
            </a:endParaRPr>
          </a:p>
          <a:p>
            <a:pPr marL="171450" lvl="0" indent="-171450">
              <a:buFont typeface="Arial" panose="020B0604020202020204" pitchFamily="34" charset="0"/>
              <a:buChar char="•"/>
            </a:pPr>
            <a:endParaRPr lang="en-GB" sz="1200" kern="1200">
              <a:solidFill>
                <a:schemeClr val="tx1"/>
              </a:solidFill>
              <a:effectLst/>
              <a:latin typeface="+mn-lt"/>
              <a:ea typeface="+mn-ea"/>
              <a:cs typeface="+mn-cs"/>
            </a:endParaRPr>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25</a:t>
            </a:fld>
            <a:endParaRPr lang="en-IE"/>
          </a:p>
        </p:txBody>
      </p:sp>
    </p:spTree>
    <p:extLst>
      <p:ext uri="{BB962C8B-B14F-4D97-AF65-F5344CB8AC3E}">
        <p14:creationId xmlns:p14="http://schemas.microsoft.com/office/powerpoint/2010/main" val="21307441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a:solidFill>
                  <a:schemeClr val="tx1"/>
                </a:solidFill>
                <a:effectLst/>
                <a:latin typeface="+mn-lt"/>
                <a:ea typeface="+mn-ea"/>
                <a:cs typeface="+mn-cs"/>
              </a:rPr>
              <a:t>Discuss the difference between qualitative and quantitative explosive risk assessment. </a:t>
            </a: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r>
              <a:rPr lang="en-IE" sz="1200" b="0" i="0" u="sng" strike="noStrike" cap="none">
                <a:solidFill>
                  <a:schemeClr val="dk1"/>
                </a:solidFill>
                <a:effectLst/>
                <a:latin typeface="+mn-lt"/>
                <a:ea typeface="Calibri"/>
                <a:cs typeface="Calibri"/>
                <a:sym typeface="Calibri"/>
              </a:rPr>
              <a:t>:</a:t>
            </a:r>
            <a:endParaRPr lang="en-IE"/>
          </a:p>
          <a:p>
            <a:r>
              <a:rPr lang="en-IE" b="1"/>
              <a:t>IATG 2.10 – Introduction to Risk Management Principles and Processes</a:t>
            </a:r>
            <a:endParaRPr lang="en-IE" b="1">
              <a:cs typeface="Calibri"/>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Qualitative risk assessments are descriptive, rather than using measurable or calculable data, and they are by far the most widely used approach to risk analysis in many circumstances.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Probability data is not required and only estimated potential loss is used.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 qualitative risk assessment can be a helpful first step, when a State decides to implement risk assessment procedures, but they should not be used as a replacement for the scientifically accepted and proven techniques which are available to allow for a more quantitative risk assessment.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They may be used though for specific processes that support ammunition management where little quantitative data is available, such as technical procedures for ammunition processing tasks</a:t>
            </a:r>
            <a:r>
              <a:rPr lang="en-IE">
                <a:effectLst/>
              </a:rPr>
              <a:t> </a:t>
            </a:r>
          </a:p>
          <a:p>
            <a:pPr marL="171450" lvl="0" indent="-171450">
              <a:buFont typeface="Arial" panose="020B0604020202020204" pitchFamily="34" charset="0"/>
              <a:buChar char="•"/>
            </a:pP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Quantitative Risk Assessment (QRA) is a powerful tool for the investigation and reduction of risk. </a:t>
            </a:r>
          </a:p>
          <a:p>
            <a:pPr marL="171450" indent="-171450">
              <a:buFont typeface="Arial" panose="020B0604020202020204" pitchFamily="34" charset="0"/>
              <a:buChar char="•"/>
            </a:pPr>
            <a:r>
              <a:rPr lang="en-US" sz="1200" kern="1200">
                <a:solidFill>
                  <a:schemeClr val="tx1"/>
                </a:solidFill>
                <a:effectLst/>
                <a:latin typeface="+mn-lt"/>
                <a:ea typeface="+mn-ea"/>
                <a:cs typeface="+mn-cs"/>
              </a:rPr>
              <a:t>It should be used to estimate the approximate probability of an accidental explosion during ammunition storage and then estimate the fatalities, injuries, damage and other losses from such an explosion (referred to as the consequences). </a:t>
            </a:r>
          </a:p>
          <a:p>
            <a:pPr marL="171450" indent="-171450">
              <a:buFont typeface="Arial" panose="020B0604020202020204" pitchFamily="34" charset="0"/>
              <a:buChar char="•"/>
            </a:pPr>
            <a:r>
              <a:rPr lang="en-US" sz="1200" kern="1200">
                <a:solidFill>
                  <a:schemeClr val="tx1"/>
                </a:solidFill>
                <a:effectLst/>
                <a:latin typeface="+mn-lt"/>
                <a:ea typeface="+mn-ea"/>
                <a:cs typeface="+mn-cs"/>
              </a:rPr>
              <a:t>This enables professional judgement to be applied as to whether or not the risk meets the ALARP principal.</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QRA provides an advantage over more subjective methods in that a more complete set of available information is used to quantify ‘risk’ as a parameter. </a:t>
            </a:r>
          </a:p>
          <a:p>
            <a:pPr marL="171450" indent="-171450">
              <a:buFont typeface="Arial" panose="020B0604020202020204" pitchFamily="34" charset="0"/>
              <a:buChar char="•"/>
            </a:pPr>
            <a:r>
              <a:rPr lang="en-US" sz="1200" kern="1200">
                <a:solidFill>
                  <a:schemeClr val="tx1"/>
                </a:solidFill>
                <a:effectLst/>
                <a:latin typeface="+mn-lt"/>
                <a:ea typeface="+mn-ea"/>
                <a:cs typeface="+mn-cs"/>
              </a:rPr>
              <a:t>This allows for consistency and repeatability from decision to decision, (for example when comparing the hazard presented by each explosive storehouse within an ammunition depot).</a:t>
            </a:r>
            <a:endParaRPr lang="en-IE" sz="1200" kern="120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26</a:t>
            </a:fld>
            <a:endParaRPr lang="en-IE"/>
          </a:p>
        </p:txBody>
      </p:sp>
    </p:spTree>
    <p:extLst>
      <p:ext uri="{BB962C8B-B14F-4D97-AF65-F5344CB8AC3E}">
        <p14:creationId xmlns:p14="http://schemas.microsoft.com/office/powerpoint/2010/main" val="1391506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indent="-171450">
              <a:buFont typeface="Arial" panose="020B0604020202020204" pitchFamily="34" charset="0"/>
              <a:buChar char="•"/>
              <a:defRPr/>
            </a:pPr>
            <a:r>
              <a:rPr lang="en-GB" sz="1200" b="1" kern="1200" dirty="0">
                <a:solidFill>
                  <a:schemeClr val="tx1"/>
                </a:solidFill>
                <a:effectLst/>
                <a:latin typeface="+mn-lt"/>
                <a:ea typeface="+mn-ea"/>
                <a:cs typeface="+mn-cs"/>
              </a:rPr>
              <a:t>Provide an example of a qualitative explosive risk assessment to the participants and walk them through each section to explain how it is produced.</a:t>
            </a:r>
            <a:r>
              <a:rPr lang="en-GB" b="1" dirty="0"/>
              <a:t> </a:t>
            </a:r>
            <a:endParaRPr lang="en-GB" sz="1200" b="1" kern="1200" dirty="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a:buSzPts val="1400"/>
            </a:pPr>
            <a:r>
              <a:rPr lang="en-GB" dirty="0">
                <a:solidFill>
                  <a:schemeClr val="dk1"/>
                </a:solidFill>
                <a:cs typeface="Calibri"/>
              </a:rPr>
              <a:t>Provide a handout of this table to the participants, and work through examples.</a:t>
            </a:r>
            <a:endParaRPr lang="en-GB" sz="1200" b="0" i="0" strike="noStrike" cap="none" dirty="0">
              <a:solidFill>
                <a:schemeClr val="dk1"/>
              </a:solidFill>
              <a:effectLst/>
              <a:latin typeface="+mn-lt"/>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endParaRPr lang="en-GB"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 Page 13</a:t>
            </a:r>
            <a:endParaRPr lang="en-IE" b="1" dirty="0">
              <a:cs typeface="Calibri"/>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27</a:t>
            </a:fld>
            <a:endParaRPr lang="en-IE"/>
          </a:p>
        </p:txBody>
      </p:sp>
    </p:spTree>
    <p:extLst>
      <p:ext uri="{BB962C8B-B14F-4D97-AF65-F5344CB8AC3E}">
        <p14:creationId xmlns:p14="http://schemas.microsoft.com/office/powerpoint/2010/main" val="15122481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Provide an example of a quantitative explosive risk assessment to the participants and walk them through each section to explain how it is produced. </a:t>
            </a: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 Annex D</a:t>
            </a:r>
            <a:endParaRPr lang="en-IE" b="1" dirty="0">
              <a:cs typeface="Calibri"/>
            </a:endParaRPr>
          </a:p>
          <a:p>
            <a:pPr marL="0" lvl="0" indent="0">
              <a:buFont typeface="Arial" panose="020B0604020202020204" pitchFamily="34" charset="0"/>
              <a:buNone/>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28</a:t>
            </a:fld>
            <a:endParaRPr lang="en-IE"/>
          </a:p>
        </p:txBody>
      </p:sp>
    </p:spTree>
    <p:extLst>
      <p:ext uri="{BB962C8B-B14F-4D97-AF65-F5344CB8AC3E}">
        <p14:creationId xmlns:p14="http://schemas.microsoft.com/office/powerpoint/2010/main" val="34069930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Provide an example of a quantitative explosive risk assessment to the participants and walk them through each section to explain how it is produced. </a:t>
            </a: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 Annex D</a:t>
            </a:r>
            <a:endParaRPr lang="en-IE" b="1" dirty="0">
              <a:cs typeface="Calibri"/>
            </a:endParaRPr>
          </a:p>
          <a:p>
            <a:pPr marL="171450" indent="-171450">
              <a:buFont typeface="Arial" panose="020B0604020202020204" pitchFamily="34" charset="0"/>
              <a:buChar char="•"/>
            </a:pPr>
            <a:r>
              <a:rPr lang="en-IE" b="0" dirty="0"/>
              <a:t>Handout QRA to participants</a:t>
            </a: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29</a:t>
            </a:fld>
            <a:endParaRPr lang="en-IE"/>
          </a:p>
        </p:txBody>
      </p:sp>
    </p:spTree>
    <p:extLst>
      <p:ext uri="{BB962C8B-B14F-4D97-AF65-F5344CB8AC3E}">
        <p14:creationId xmlns:p14="http://schemas.microsoft.com/office/powerpoint/2010/main" val="1273247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mn-lt"/>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mn-lt"/>
                <a:ea typeface="Calibri"/>
                <a:cs typeface="Calibri"/>
                <a:sym typeface="Calibri"/>
              </a:rPr>
              <a:t>Introduce the Key Learning Points</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p>
          <a:p>
            <a:pPr marL="0" marR="0" lvl="0" indent="0" algn="l" rtl="0">
              <a:lnSpc>
                <a:spcPct val="100000"/>
              </a:lnSpc>
              <a:spcBef>
                <a:spcPts val="0"/>
              </a:spcBef>
              <a:spcAft>
                <a:spcPts val="0"/>
              </a:spcAft>
              <a:buClr>
                <a:schemeClr val="dk1"/>
              </a:buClr>
              <a:buSzPts val="1200"/>
              <a:buFont typeface="Calibri"/>
              <a:buNone/>
            </a:pPr>
            <a:r>
              <a:rPr lang="en-GB" b="0" u="none" dirty="0">
                <a:latin typeface="Arial"/>
                <a:ea typeface="Arial"/>
                <a:cs typeface="Arial"/>
                <a:sym typeface="Arial"/>
              </a:rPr>
              <a:t>Emphasise ‘recall’ – this is revisiting/revising content covered in the workbook</a:t>
            </a:r>
          </a:p>
          <a:p>
            <a:pPr marL="0" marR="0" lvl="0" indent="0" algn="l" rtl="0">
              <a:lnSpc>
                <a:spcPct val="100000"/>
              </a:lnSpc>
              <a:spcBef>
                <a:spcPts val="0"/>
              </a:spcBef>
              <a:spcAft>
                <a:spcPts val="0"/>
              </a:spcAft>
              <a:buClr>
                <a:schemeClr val="dk1"/>
              </a:buClr>
              <a:buSzPts val="1200"/>
              <a:buFont typeface="Calibri"/>
              <a:buNone/>
            </a:pPr>
            <a:endParaRPr lang="en-GB" sz="1200" b="0" i="0" u="none" strike="noStrike" cap="none" dirty="0">
              <a:solidFill>
                <a:schemeClr val="dk1"/>
              </a:solidFill>
              <a:effectLst/>
              <a:latin typeface="+mn-lt"/>
              <a:ea typeface="Calibri"/>
              <a:cs typeface="Calibri"/>
              <a:sym typeface="Calibri"/>
            </a:endParaRPr>
          </a:p>
          <a:p>
            <a:endParaRPr lang="en-GB" sz="1200" b="0" i="0" u="none" strike="noStrike" cap="none" dirty="0">
              <a:solidFill>
                <a:schemeClr val="dk1"/>
              </a:solidFill>
              <a:effectLst/>
              <a:latin typeface="+mn-lt"/>
              <a:ea typeface="Calibri"/>
              <a:cs typeface="Calibri"/>
              <a:sym typeface="Calibri"/>
            </a:endParaRPr>
          </a:p>
          <a:p>
            <a:r>
              <a:rPr lang="en-GB" sz="1200" b="0" i="0" u="none" strike="noStrike" cap="none" dirty="0">
                <a:solidFill>
                  <a:schemeClr val="dk1"/>
                </a:solidFill>
                <a:effectLst/>
                <a:latin typeface="+mn-lt"/>
                <a:ea typeface="Calibri"/>
                <a:cs typeface="Calibri"/>
                <a:sym typeface="Calibri"/>
              </a:rPr>
              <a:t>Key Learning Points</a:t>
            </a:r>
          </a:p>
          <a:p>
            <a:r>
              <a:rPr lang="en-GB" sz="1200" kern="1200">
                <a:solidFill>
                  <a:schemeClr val="tx1"/>
                </a:solidFill>
                <a:effectLst/>
                <a:latin typeface="+mn-lt"/>
                <a:ea typeface="+mn-ea"/>
                <a:cs typeface="+mn-cs"/>
              </a:rPr>
              <a:t>2.2.6.1 Recall the hazards associated with ammunition management</a:t>
            </a:r>
            <a:endParaRPr lang="en-I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2.2.6.2 Recall the mitigations associated with ammunition management</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2.2.6.3 Recall UN Explosive Risk Assessments process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2.2.6.4 Discuss the UN Explosive Risk Assessments process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2.2.6.5 Examine how to identify risks associated with explosives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2.2.6.6 Examine how to control risks associated with explosives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2.2.6.7 Examine how to report risks with explosives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2.2.6.8 Evaluate the Explosive Risk Assessment</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2.2.6.9 Compile an Explosive Risk Assessment using supplied documentation</a:t>
            </a:r>
            <a:r>
              <a:rPr lang="en-IE" dirty="0">
                <a:effectLst/>
              </a:rPr>
              <a:t> </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3</a:t>
            </a:fld>
            <a:endParaRPr lang="en-IE"/>
          </a:p>
        </p:txBody>
      </p:sp>
    </p:spTree>
    <p:extLst>
      <p:ext uri="{BB962C8B-B14F-4D97-AF65-F5344CB8AC3E}">
        <p14:creationId xmlns:p14="http://schemas.microsoft.com/office/powerpoint/2010/main" val="11014451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Main idea/objective for slide:</a:t>
            </a:r>
          </a:p>
          <a:p>
            <a:r>
              <a:rPr lang="en-US" dirty="0"/>
              <a:t>Provide an example of a simple quantitative explosive risk assessment to the participants and walk them through each section to explain how it is produced. </a:t>
            </a:r>
          </a:p>
          <a:p>
            <a:r>
              <a:rPr lang="en-US" dirty="0"/>
              <a:t>Explain the use to a risk assessment matrix</a:t>
            </a:r>
          </a:p>
          <a:p>
            <a:endParaRPr lang="en-US" dirty="0"/>
          </a:p>
          <a:p>
            <a:r>
              <a:rPr lang="en-US" dirty="0"/>
              <a:t>What the instructor should cover (in addition to slide content)</a:t>
            </a:r>
          </a:p>
          <a:p>
            <a:r>
              <a:rPr lang="en-US" dirty="0"/>
              <a:t>Show  a 3x3 matrix and a 5x5 matrix. </a:t>
            </a:r>
          </a:p>
          <a:p>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30</a:t>
            </a:fld>
            <a:endParaRPr lang="en-IE"/>
          </a:p>
        </p:txBody>
      </p:sp>
    </p:spTree>
    <p:extLst>
      <p:ext uri="{BB962C8B-B14F-4D97-AF65-F5344CB8AC3E}">
        <p14:creationId xmlns:p14="http://schemas.microsoft.com/office/powerpoint/2010/main" val="23053180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Discuss Explosive Consequence Analysis</a:t>
            </a: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a:t>
            </a:r>
            <a:endParaRPr lang="en-IE" b="1" dirty="0">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ECA can be a core component of the risk analysis process during the development of a Quantitative Risk Assessment.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initial component of an ECA should be compiled using the appropriate scientific formula(e) from IATG 01.80 </a:t>
            </a:r>
            <a:r>
              <a:rPr lang="en-US" sz="1200" i="1" kern="1200" dirty="0">
                <a:solidFill>
                  <a:schemeClr val="tx1"/>
                </a:solidFill>
                <a:effectLst/>
                <a:latin typeface="+mn-lt"/>
                <a:ea typeface="+mn-ea"/>
                <a:cs typeface="+mn-cs"/>
              </a:rPr>
              <a:t>Formulae for ammunition management</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objectives of an ECA should be to:</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consider a realistic explosion threat scenario;</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estimate the explosion effects on nearby personnel and structures; and</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highlight particularly vulnerable risk areas that may require special protection requirements.</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 example of a simple ECA methodology that could be used is at Annex 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 fuller ECA should also consider the following additional external hazards and contributions to initiation frequency:</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lightning strikes. Where lightning protection in accordance with IATG 05.40 </a:t>
            </a:r>
            <a:r>
              <a:rPr lang="en-US" sz="1200" i="1" kern="1200" dirty="0">
                <a:solidFill>
                  <a:schemeClr val="tx1"/>
                </a:solidFill>
                <a:effectLst/>
                <a:latin typeface="+mn-lt"/>
                <a:ea typeface="+mn-ea"/>
                <a:cs typeface="+mn-cs"/>
              </a:rPr>
              <a:t>Safety standards for electrical installations </a:t>
            </a:r>
            <a:r>
              <a:rPr lang="en-US" sz="1200" kern="1200" dirty="0">
                <a:solidFill>
                  <a:schemeClr val="tx1"/>
                </a:solidFill>
                <a:effectLst/>
                <a:latin typeface="+mn-lt"/>
                <a:ea typeface="+mn-ea"/>
                <a:cs typeface="+mn-cs"/>
              </a:rPr>
              <a:t>is not provided</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flooding. Where the explosives facility is within a known flood plain</a:t>
            </a:r>
            <a:endParaRPr lang="en-IE"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aircraft crash. Where the explosives facility is close to commercial air routes or if in an area of high use by light aircraft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nearby hazardous installations. Where the explosive facility is close to, or co-located with, for example, petroleum depots or ammunition disposal sites</a:t>
            </a:r>
            <a:endParaRPr lang="en-IE" sz="16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malicious destruction. The threat from sabotage or terrorist attack</a:t>
            </a:r>
            <a:endParaRPr lang="en-IE" sz="16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consequential initiation. Where the potential explosion sites (PES) are within inappropriate separation distances and an explosion in one causes the initiation of explosives in nearby PES.</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IATG software includes an ‘automated’ ECA which just requires the input of basic readily available data.</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IE" b="0" dirty="0"/>
          </a:p>
        </p:txBody>
      </p:sp>
      <p:sp>
        <p:nvSpPr>
          <p:cNvPr id="4" name="Slide Number Placeholder 3"/>
          <p:cNvSpPr>
            <a:spLocks noGrp="1"/>
          </p:cNvSpPr>
          <p:nvPr>
            <p:ph type="sldNum" sz="quarter" idx="5"/>
          </p:nvPr>
        </p:nvSpPr>
        <p:spPr/>
        <p:txBody>
          <a:bodyPr/>
          <a:lstStyle/>
          <a:p>
            <a:fld id="{1E91D3BD-5E5A-7743-9F40-8526F1D1808C}" type="slidenum">
              <a:rPr lang="en-IE" smtClean="0"/>
              <a:t>31</a:t>
            </a:fld>
            <a:endParaRPr lang="en-IE"/>
          </a:p>
        </p:txBody>
      </p:sp>
    </p:spTree>
    <p:extLst>
      <p:ext uri="{BB962C8B-B14F-4D97-AF65-F5344CB8AC3E}">
        <p14:creationId xmlns:p14="http://schemas.microsoft.com/office/powerpoint/2010/main" val="39202434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Discuss Explosive Consequence Analysis</a:t>
            </a:r>
            <a:endParaRPr lang="en-GB" sz="1200" b="1" kern="1200" dirty="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solidFill>
                  <a:schemeClr val="dk1"/>
                </a:solidFill>
                <a:cs typeface="Calibri"/>
              </a:rPr>
              <a:t>Where possible, the instructor can explore these links during the lesson (dependant on internet connectivity)</a:t>
            </a:r>
            <a:endParaRPr lang="en-GB" sz="1200" b="0" i="0" u="none" strike="noStrike" cap="none" dirty="0">
              <a:solidFill>
                <a:schemeClr val="dk1"/>
              </a:solidFill>
              <a:effectLst/>
              <a:latin typeface="+mn-lt"/>
              <a:cs typeface="Calibri"/>
              <a:sym typeface="Calibri"/>
            </a:endParaRPr>
          </a:p>
          <a:p>
            <a:r>
              <a:rPr lang="en-GB" dirty="0">
                <a:solidFill>
                  <a:schemeClr val="dk1"/>
                </a:solidFill>
                <a:cs typeface="Calibri"/>
              </a:rPr>
              <a:t>Otherwise, direct the participant to these links as an online source of support to determine blast radius and explosive danger area distances.</a:t>
            </a:r>
            <a:endParaRPr lang="en-GB" sz="1200" b="0" i="0" u="none" strike="noStrike" cap="none" dirty="0">
              <a:solidFill>
                <a:schemeClr val="dk1"/>
              </a:solidFill>
              <a:effectLst/>
              <a:latin typeface="+mn-lt"/>
              <a:cs typeface="Calibri"/>
            </a:endParaRPr>
          </a:p>
          <a:p>
            <a:endParaRPr lang="en-GB"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a:t>
            </a:r>
            <a:endParaRPr lang="en-IE" b="1" dirty="0">
              <a:cs typeface="Calibri"/>
            </a:endParaRPr>
          </a:p>
          <a:p>
            <a:pPr marL="171450" indent="-171450">
              <a:buFont typeface="Arial,Sans-Serif" panose="020B0604020202020204" pitchFamily="34" charset="0"/>
              <a:buChar char="•"/>
            </a:pPr>
            <a:r>
              <a:rPr lang="en-US" kern="1200" dirty="0">
                <a:effectLst/>
              </a:rPr>
              <a:t>The IATG Implementation Support Tool provides an</a:t>
            </a:r>
            <a:r>
              <a:rPr lang="en-US" dirty="0"/>
              <a:t> </a:t>
            </a:r>
            <a:r>
              <a:rPr lang="en-US" kern="1200" dirty="0">
                <a:effectLst/>
                <a:hlinkClick r:id="rId3"/>
              </a:rPr>
              <a:t>Explosion Consequence Analysis</a:t>
            </a:r>
            <a:r>
              <a:rPr lang="en-US" dirty="0"/>
              <a:t> </a:t>
            </a:r>
            <a:r>
              <a:rPr lang="en-US" kern="1200" dirty="0">
                <a:effectLst/>
              </a:rPr>
              <a:t>tool that calculates the blast overpressure element for the analysis. Other tools, such as the</a:t>
            </a:r>
            <a:r>
              <a:rPr lang="en-US" dirty="0"/>
              <a:t> </a:t>
            </a:r>
            <a:r>
              <a:rPr lang="en-US" kern="1200" dirty="0">
                <a:effectLst/>
                <a:hlinkClick r:id="rId4"/>
              </a:rPr>
              <a:t>Gurney equations for Fragment Velocity</a:t>
            </a:r>
            <a:r>
              <a:rPr lang="en-US" dirty="0"/>
              <a:t> </a:t>
            </a:r>
            <a:r>
              <a:rPr lang="en-US" kern="1200" dirty="0">
                <a:effectLst/>
              </a:rPr>
              <a:t>and</a:t>
            </a:r>
            <a:r>
              <a:rPr lang="en-US" dirty="0"/>
              <a:t> </a:t>
            </a:r>
            <a:r>
              <a:rPr lang="en-US" kern="1200" dirty="0">
                <a:effectLst/>
                <a:hlinkClick r:id="rId5"/>
              </a:rPr>
              <a:t>Explosion Danger Area Calculator</a:t>
            </a:r>
            <a:r>
              <a:rPr lang="en-US" dirty="0"/>
              <a:t> </a:t>
            </a:r>
            <a:r>
              <a:rPr lang="en-US" kern="1200" dirty="0">
                <a:effectLst/>
              </a:rPr>
              <a:t>might also be used to support the analysis</a:t>
            </a:r>
            <a:r>
              <a:rPr lang="en-US" dirty="0"/>
              <a:t>..</a:t>
            </a:r>
            <a:endParaRPr lang="en-IE" sz="120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32</a:t>
            </a:fld>
            <a:endParaRPr lang="en-IE"/>
          </a:p>
        </p:txBody>
      </p:sp>
    </p:spTree>
    <p:extLst>
      <p:ext uri="{BB962C8B-B14F-4D97-AF65-F5344CB8AC3E}">
        <p14:creationId xmlns:p14="http://schemas.microsoft.com/office/powerpoint/2010/main" val="33520386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Discuss Explosive Consequence Analysis</a:t>
            </a: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 </a:t>
            </a:r>
            <a:r>
              <a:rPr lang="en-IE" dirty="0"/>
              <a:t>http://data.unsaferguard.org/iatg/en/IATG-02.10-Introduction-risk-management-IATG-V.3.pdf</a:t>
            </a:r>
            <a:endParaRPr lang="en-IE" b="1" dirty="0">
              <a:cs typeface="Calibri"/>
            </a:endParaRPr>
          </a:p>
          <a:p>
            <a:pPr marL="171450" indent="-171450">
              <a:buFont typeface="Arial" panose="020B0604020202020204" pitchFamily="34" charset="0"/>
              <a:buChar char="•"/>
            </a:pPr>
            <a:r>
              <a:rPr lang="en-IE" b="0" dirty="0"/>
              <a:t>Page 30</a:t>
            </a:r>
          </a:p>
          <a:p>
            <a:pPr marL="171450" indent="-171450">
              <a:buFont typeface="Arial" panose="020B0604020202020204" pitchFamily="34" charset="0"/>
              <a:buChar char="•"/>
            </a:pPr>
            <a:r>
              <a:rPr lang="en-IE" b="0" dirty="0"/>
              <a:t>Handout ECA to participants</a:t>
            </a:r>
          </a:p>
        </p:txBody>
      </p:sp>
      <p:sp>
        <p:nvSpPr>
          <p:cNvPr id="4" name="Slide Number Placeholder 3"/>
          <p:cNvSpPr>
            <a:spLocks noGrp="1"/>
          </p:cNvSpPr>
          <p:nvPr>
            <p:ph type="sldNum" sz="quarter" idx="5"/>
          </p:nvPr>
        </p:nvSpPr>
        <p:spPr/>
        <p:txBody>
          <a:bodyPr/>
          <a:lstStyle/>
          <a:p>
            <a:fld id="{1E91D3BD-5E5A-7743-9F40-8526F1D1808C}" type="slidenum">
              <a:rPr lang="en-IE" smtClean="0"/>
              <a:t>33</a:t>
            </a:fld>
            <a:endParaRPr lang="en-IE"/>
          </a:p>
        </p:txBody>
      </p:sp>
    </p:spTree>
    <p:extLst>
      <p:ext uri="{BB962C8B-B14F-4D97-AF65-F5344CB8AC3E}">
        <p14:creationId xmlns:p14="http://schemas.microsoft.com/office/powerpoint/2010/main" val="29013217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Discuss Explosive Safety Cases</a:t>
            </a:r>
            <a:endParaRPr lang="en-GB" sz="1200" b="1" kern="1200" dirty="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a:p>
          <a:p>
            <a:r>
              <a:rPr lang="en-IE" b="1" dirty="0"/>
              <a:t>IATG 2.10 – Introduction to Risk Management Principles and Processes</a:t>
            </a:r>
            <a:endParaRPr lang="en-IE" b="1">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the construction of temporary ammunition storage sites (see IATG 04.10) when full compliance with Outside Quantity Distances and Inside Quantity Distances is not possible, an Explosive Safety Case (ESC) shall be compiled.</a:t>
            </a:r>
            <a:endParaRPr lang="en-US" sz="1200" kern="1200" dirty="0">
              <a:solidFill>
                <a:schemeClr val="tx1"/>
              </a:solidFill>
              <a:effectLst/>
              <a:latin typeface="+mn-lt"/>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is done to ensure that the explosive risk carried is as low as possible, does not </a:t>
            </a:r>
            <a:r>
              <a:rPr lang="en-US" dirty="0"/>
              <a:t>jeopardize</a:t>
            </a:r>
            <a:r>
              <a:rPr lang="en-US" sz="1200" kern="1200" dirty="0">
                <a:solidFill>
                  <a:schemeClr val="tx1"/>
                </a:solidFill>
                <a:effectLst/>
                <a:latin typeface="+mn-lt"/>
                <a:ea typeface="+mn-ea"/>
                <a:cs typeface="+mn-cs"/>
              </a:rPr>
              <a:t> operational capability and that health and safety requirements, and duty of care responsibilities, are properly considered.</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There will be instances, particularly in post conflict environments, where a multitude of stakeholders are involved in ammunition stockpile management advisory or operational functions for humanitarian purposes.</a:t>
            </a:r>
            <a:r>
              <a:rPr lang="en-US" dirty="0"/>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 is highly desirable that in such circumstances all stakeholders should use a common format for explosive safety cases, which integrates requirements from across the IATG. Such a format is at Annex G.</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Explosive Safety Cases shall only be accomplished by individuals whom are appropriately qualified and experienced in ammunition safety management</a:t>
            </a:r>
            <a:r>
              <a:rPr lang="en-IE" dirty="0"/>
              <a:t> </a:t>
            </a:r>
            <a:endParaRPr lang="en-IE" b="0" dirty="0">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34</a:t>
            </a:fld>
            <a:endParaRPr lang="en-IE"/>
          </a:p>
        </p:txBody>
      </p:sp>
    </p:spTree>
    <p:extLst>
      <p:ext uri="{BB962C8B-B14F-4D97-AF65-F5344CB8AC3E}">
        <p14:creationId xmlns:p14="http://schemas.microsoft.com/office/powerpoint/2010/main" val="2445481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Discuss Explosive Safety Cases</a:t>
            </a:r>
            <a:endParaRPr lang="en-GB" sz="1200" b="1" kern="1200" dirty="0">
              <a:solidFill>
                <a:schemeClr val="tx1"/>
              </a:solidFill>
              <a:effectLst/>
              <a:latin typeface="+mn-lt"/>
              <a:cs typeface="Calibri"/>
            </a:endParaRPr>
          </a:p>
          <a:p>
            <a:pPr marL="171450" lvl="0" indent="-171450">
              <a:buFont typeface="Arial" panose="020B0604020202020204" pitchFamily="34" charset="0"/>
              <a:buChar char="•"/>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a:t>
            </a:r>
            <a:endParaRPr lang="en-IE" b="1" dirty="0">
              <a:cs typeface="Calibri"/>
            </a:endParaRPr>
          </a:p>
          <a:p>
            <a:pPr marL="228600" lvl="0" indent="-228600">
              <a:buFont typeface="+mj-lt"/>
              <a:buAutoNum type="arabicPeriod"/>
            </a:pPr>
            <a:r>
              <a:rPr lang="en-US" sz="1200" kern="1200" dirty="0">
                <a:solidFill>
                  <a:schemeClr val="tx1"/>
                </a:solidFill>
                <a:effectLst/>
                <a:latin typeface="+mn-lt"/>
                <a:ea typeface="+mn-ea"/>
                <a:cs typeface="+mn-cs"/>
              </a:rPr>
              <a:t>Include an explanation of the explosive storage area and </a:t>
            </a:r>
            <a:r>
              <a:rPr lang="en-US" dirty="0"/>
              <a:t>summarize</a:t>
            </a:r>
            <a:r>
              <a:rPr lang="en-US" sz="1200" kern="1200" dirty="0">
                <a:solidFill>
                  <a:schemeClr val="tx1"/>
                </a:solidFill>
                <a:effectLst/>
                <a:latin typeface="+mn-lt"/>
                <a:ea typeface="+mn-ea"/>
                <a:cs typeface="+mn-cs"/>
              </a:rPr>
              <a:t> why full IATG compliance is not possible. This should include location, infrastructure type, total numbers of persons at the site or in the immediate area of the site.</a:t>
            </a:r>
            <a:endParaRPr lang="en-I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Include the ECA in accordance with Annex E to IATG 02.10.</a:t>
            </a:r>
            <a:endParaRPr lang="en-I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List all non-compliance issues referenced against the appropriate IATG and Clause. For example:</a:t>
            </a:r>
            <a:r>
              <a:rPr lang="en-IE"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maximum Outside Quantity Distance (OQD) that may be achieved is only 220m. This is 120m less than the recommended OQD as at IATG 04.10, Clause 8.5.2, Table 11.</a:t>
            </a:r>
            <a:endParaRPr lang="en-I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List all hazard mitigation measures applied in order to reduce risk. These should be referenced against each non-compliance area.</a:t>
            </a:r>
            <a:endParaRPr lang="en-I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List the residual risk for each non-compliance issue. For example: The required storage levels of 35,000kg of HD1.1 means that in the event of an undesired explosive the reflected blast over-pressure at 220m will be 41.8kPa. This is in excess of the 34.5kPa level at which permanent hearing damage is to be expected (249m). There are routinely 40 persons working within the 220m to 249m zone who would be inversely affected by suffering permanent hearing damage.</a:t>
            </a:r>
            <a:endParaRPr lang="en-I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The ESC compiler should try to determine the probability (likelihood) of an event at the site. This may be based on past historical data within the country and the security environment at the time the ESC is complied. Alternatively, estimate can be made on past global explosive events at ammunition storage areas, (data in IATG 02.10, Clause 8.2.1.1).</a:t>
            </a:r>
            <a:endParaRPr lang="en-I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The ESC and the residual risk identified shall be formally acknowledged by the risk owner. Include here the full details of the risk owner.</a:t>
            </a:r>
            <a:r>
              <a:rPr lang="en-IE"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wording of the ‘risk acceptance letter’ is extremely important and a draft should be provided by the compiler of the ESC as an Annex to the ESC. Due to the large number of possible scenarios and variables, it is not possible to provide an example draft of such a letter.</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35</a:t>
            </a:fld>
            <a:endParaRPr lang="en-IE"/>
          </a:p>
        </p:txBody>
      </p:sp>
    </p:spTree>
    <p:extLst>
      <p:ext uri="{BB962C8B-B14F-4D97-AF65-F5344CB8AC3E}">
        <p14:creationId xmlns:p14="http://schemas.microsoft.com/office/powerpoint/2010/main" val="41089927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Discuss Explosive Safety Cases</a:t>
            </a: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r>
              <a:rPr lang="en-IE" sz="1200" b="0" i="0" u="sng" strike="noStrike" cap="none" dirty="0">
                <a:solidFill>
                  <a:schemeClr val="dk1"/>
                </a:solidFill>
                <a:effectLst/>
                <a:latin typeface="+mn-lt"/>
                <a:ea typeface="Calibri"/>
                <a:cs typeface="Calibri"/>
                <a:sym typeface="Calibri"/>
              </a:rPr>
              <a:t>:</a:t>
            </a:r>
            <a:endParaRPr lang="en-IE" dirty="0"/>
          </a:p>
          <a:p>
            <a:r>
              <a:rPr lang="en-IE" b="1" dirty="0"/>
              <a:t>IATG 2.10 – Introduction to Risk Management Principles and Processes </a:t>
            </a:r>
            <a:r>
              <a:rPr lang="en-IE" dirty="0"/>
              <a:t>http://data.unsaferguard.org/iatg/en/IATG-02.10-Introduction-risk-management-IATG-V.3.pdf</a:t>
            </a:r>
            <a:endParaRPr lang="en-IE" b="1" dirty="0">
              <a:cs typeface="Calibri"/>
            </a:endParaRPr>
          </a:p>
          <a:p>
            <a:pPr marL="171450" indent="-171450">
              <a:buFont typeface="Arial" panose="020B0604020202020204" pitchFamily="34" charset="0"/>
              <a:buChar char="•"/>
            </a:pPr>
            <a:r>
              <a:rPr lang="en-IE" b="0" dirty="0"/>
              <a:t>Annex G</a:t>
            </a:r>
          </a:p>
          <a:p>
            <a:pPr marL="171450" indent="-171450">
              <a:buFont typeface="Arial" panose="020B0604020202020204" pitchFamily="34" charset="0"/>
              <a:buChar char="•"/>
            </a:pPr>
            <a:r>
              <a:rPr lang="en-IE" b="0" dirty="0"/>
              <a:t>Handout ESC to participants</a:t>
            </a:r>
          </a:p>
        </p:txBody>
      </p:sp>
      <p:sp>
        <p:nvSpPr>
          <p:cNvPr id="4" name="Slide Number Placeholder 3"/>
          <p:cNvSpPr>
            <a:spLocks noGrp="1"/>
          </p:cNvSpPr>
          <p:nvPr>
            <p:ph type="sldNum" sz="quarter" idx="5"/>
          </p:nvPr>
        </p:nvSpPr>
        <p:spPr/>
        <p:txBody>
          <a:bodyPr/>
          <a:lstStyle/>
          <a:p>
            <a:fld id="{1E91D3BD-5E5A-7743-9F40-8526F1D1808C}" type="slidenum">
              <a:rPr lang="en-IE" smtClean="0"/>
              <a:t>36</a:t>
            </a:fld>
            <a:endParaRPr lang="en-IE"/>
          </a:p>
        </p:txBody>
      </p:sp>
    </p:spTree>
    <p:extLst>
      <p:ext uri="{BB962C8B-B14F-4D97-AF65-F5344CB8AC3E}">
        <p14:creationId xmlns:p14="http://schemas.microsoft.com/office/powerpoint/2010/main" val="17754082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Phase 2. Development (</a:t>
            </a:r>
            <a:r>
              <a:rPr lang="en-GB" sz="1200" kern="1200" dirty="0">
                <a:solidFill>
                  <a:schemeClr val="tx1"/>
                </a:solidFill>
                <a:effectLst/>
                <a:latin typeface="+mn-lt"/>
                <a:ea typeface="+mn-ea"/>
                <a:cs typeface="+mn-cs"/>
              </a:rPr>
              <a:t>Time allocation - 160 min</a:t>
            </a:r>
            <a:r>
              <a:rPr lang="en-GB" sz="1200" b="1" kern="1200" dirty="0">
                <a:solidFill>
                  <a:schemeClr val="tx1"/>
                </a:solidFill>
                <a:effectLst/>
                <a:latin typeface="+mn-lt"/>
                <a:ea typeface="+mn-ea"/>
                <a:cs typeface="+mn-cs"/>
              </a:rPr>
              <a:t>)</a:t>
            </a:r>
            <a:endParaRPr lang="en-I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Stage 3 (Time allocation 80 mins) – </a:t>
            </a:r>
            <a:r>
              <a:rPr lang="en-US" sz="1200" kern="1200" dirty="0">
                <a:solidFill>
                  <a:schemeClr val="tx1"/>
                </a:solidFill>
                <a:effectLst/>
                <a:latin typeface="+mn-lt"/>
                <a:ea typeface="+mn-ea"/>
                <a:cs typeface="+mn-cs"/>
              </a:rPr>
              <a:t>participant Exercise</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37</a:t>
            </a:fld>
            <a:endParaRPr lang="en-IE"/>
          </a:p>
        </p:txBody>
      </p:sp>
    </p:spTree>
    <p:extLst>
      <p:ext uri="{BB962C8B-B14F-4D97-AF65-F5344CB8AC3E}">
        <p14:creationId xmlns:p14="http://schemas.microsoft.com/office/powerpoint/2010/main" val="2609059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US" dirty="0"/>
          </a:p>
          <a:p>
            <a:pPr marL="171450" indent="-171450">
              <a:buFont typeface="Arial,Sans-Serif"/>
              <a:buChar char="•"/>
            </a:pPr>
            <a:r>
              <a:rPr lang="en-GB" b="1" dirty="0"/>
              <a:t>participant exercise to identify the various hazards to an ammunition Temporary Storage area. </a:t>
            </a:r>
            <a:endParaRPr lang="en-US" dirty="0"/>
          </a:p>
          <a:p>
            <a:pPr marL="171450" indent="-171450">
              <a:buFont typeface="Arial,Sans-Serif"/>
              <a:buChar char="•"/>
            </a:pPr>
            <a:endParaRPr lang="en-GB" dirty="0"/>
          </a:p>
          <a:p>
            <a:r>
              <a:rPr lang="en-GB" u="sng" dirty="0"/>
              <a:t>What the instructor should cover (in addition to slide content)</a:t>
            </a:r>
            <a:endParaRPr lang="en-GB" dirty="0"/>
          </a:p>
          <a:p>
            <a:pPr marL="171450" indent="-171450">
              <a:buFont typeface="Arial,Sans-Serif"/>
              <a:buChar char="•"/>
            </a:pPr>
            <a:r>
              <a:rPr lang="en-GB" dirty="0"/>
              <a:t>Using the CARANA scenario, participants are required to identify the various hazards to an ammunition Field Storage area. </a:t>
            </a:r>
          </a:p>
          <a:p>
            <a:pPr marL="171450" indent="-171450">
              <a:buFont typeface="Arial,Sans-Serif"/>
              <a:buChar char="•"/>
            </a:pPr>
            <a:r>
              <a:rPr lang="en-GB" dirty="0"/>
              <a:t>Each participant should receive a copy of the handout (word doc ‘WAMUNPOC L10 Risk Assessment Exercise’)</a:t>
            </a:r>
            <a:endParaRPr lang="en-IE" dirty="0"/>
          </a:p>
          <a:p>
            <a:pPr marL="171450" indent="-171450">
              <a:buFont typeface="Arial,Sans-Serif"/>
              <a:buChar char="•"/>
            </a:pPr>
            <a:r>
              <a:rPr lang="en-GB" dirty="0"/>
              <a:t>Instructors are to move around the class and help participants where required. Teamwork is permitted where preferred.</a:t>
            </a:r>
            <a:endParaRPr lang="en-IE" dirty="0"/>
          </a:p>
          <a:p>
            <a:pPr marL="171450" indent="-171450">
              <a:buFont typeface="Arial,Sans-Serif"/>
              <a:buChar char="•"/>
            </a:pPr>
            <a:r>
              <a:rPr lang="en-GB" dirty="0"/>
              <a:t>When complete, work through the answers with the class and ask questions. </a:t>
            </a:r>
            <a:endParaRPr lang="en-IE" dirty="0"/>
          </a:p>
          <a:p>
            <a:endParaRPr lang="en-GB" dirty="0"/>
          </a:p>
          <a:p>
            <a:r>
              <a:rPr lang="en-GB" u="sng" dirty="0"/>
              <a:t>Participant Activity</a:t>
            </a:r>
            <a:endParaRPr lang="en-US" dirty="0"/>
          </a:p>
          <a:p>
            <a:r>
              <a:rPr lang="en-GB" dirty="0"/>
              <a:t>The participants must produce a qualitative explosive risk assessment which includes all mitigating controls and demonstrates the awareness of residual risk to ALARP levels.</a:t>
            </a:r>
            <a:endParaRPr lang="en-IE" dirty="0"/>
          </a:p>
          <a:p>
            <a:endParaRPr lang="en-GB" dirty="0"/>
          </a:p>
          <a:p>
            <a:r>
              <a:rPr lang="en-GB" u="sng" dirty="0"/>
              <a:t>References/further reading</a:t>
            </a:r>
            <a:r>
              <a:rPr lang="en-IE" u="sng" dirty="0"/>
              <a:t>:</a:t>
            </a:r>
            <a:endParaRPr lang="en-US" dirty="0"/>
          </a:p>
        </p:txBody>
      </p:sp>
      <p:sp>
        <p:nvSpPr>
          <p:cNvPr id="4" name="Slide Number Placeholder 3"/>
          <p:cNvSpPr>
            <a:spLocks noGrp="1"/>
          </p:cNvSpPr>
          <p:nvPr>
            <p:ph type="sldNum" sz="quarter" idx="5"/>
          </p:nvPr>
        </p:nvSpPr>
        <p:spPr/>
        <p:txBody>
          <a:bodyPr/>
          <a:lstStyle/>
          <a:p>
            <a:fld id="{1E91D3BD-5E5A-7743-9F40-8526F1D1808C}" type="slidenum">
              <a:rPr lang="en-IE" smtClean="0"/>
              <a:t>38</a:t>
            </a:fld>
            <a:endParaRPr lang="en-IE"/>
          </a:p>
        </p:txBody>
      </p:sp>
    </p:spTree>
    <p:extLst>
      <p:ext uri="{BB962C8B-B14F-4D97-AF65-F5344CB8AC3E}">
        <p14:creationId xmlns:p14="http://schemas.microsoft.com/office/powerpoint/2010/main" val="39994185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US" dirty="0"/>
          </a:p>
          <a:p>
            <a:pPr marL="171450" indent="-171450">
              <a:buFont typeface="Arial,Sans-Serif"/>
              <a:buChar char="•"/>
            </a:pPr>
            <a:r>
              <a:rPr lang="en-GB" b="1" dirty="0"/>
              <a:t>participant exercise to identify the various hazards to an ammunition Temporary Storage area. </a:t>
            </a:r>
            <a:endParaRPr lang="en-US" dirty="0"/>
          </a:p>
          <a:p>
            <a:pPr marL="171450" indent="-171450">
              <a:buFont typeface="Arial,Sans-Serif"/>
              <a:buChar char="•"/>
            </a:pPr>
            <a:endParaRPr lang="en-GB" dirty="0"/>
          </a:p>
          <a:p>
            <a:r>
              <a:rPr lang="en-GB" u="sng" dirty="0"/>
              <a:t>What the instructor should cover (in addition to slide content)</a:t>
            </a:r>
            <a:endParaRPr lang="en-GB" dirty="0"/>
          </a:p>
          <a:p>
            <a:pPr marL="171450" indent="-171450">
              <a:buFont typeface="Arial,Sans-Serif"/>
              <a:buChar char="•"/>
            </a:pPr>
            <a:r>
              <a:rPr lang="en-GB" dirty="0"/>
              <a:t>Using the CARANA scenario, participants are required to identify the various hazards to an ammunition Field Storage area. </a:t>
            </a:r>
          </a:p>
          <a:p>
            <a:pPr marL="171450" indent="-171450">
              <a:buFont typeface="Arial,Sans-Serif"/>
              <a:buChar char="•"/>
            </a:pPr>
            <a:r>
              <a:rPr lang="en-GB" dirty="0"/>
              <a:t>Each participant should receive a copy of the handout (word doc ‘WAMUNPOC L10 Risk Assessment Exercise’)</a:t>
            </a:r>
            <a:endParaRPr lang="en-IE" dirty="0"/>
          </a:p>
          <a:p>
            <a:pPr marL="171450" indent="-171450">
              <a:buFont typeface="Arial,Sans-Serif"/>
              <a:buChar char="•"/>
            </a:pPr>
            <a:r>
              <a:rPr lang="en-GB" dirty="0"/>
              <a:t>Instructors are to move around the class and help participants where required. Teamwork is permitted where preferred.</a:t>
            </a:r>
            <a:endParaRPr lang="en-IE" dirty="0"/>
          </a:p>
          <a:p>
            <a:pPr marL="171450" indent="-171450">
              <a:buFont typeface="Arial,Sans-Serif"/>
              <a:buChar char="•"/>
            </a:pPr>
            <a:r>
              <a:rPr lang="en-GB" dirty="0"/>
              <a:t>When complete, work through the answers with the class and ask questions. </a:t>
            </a:r>
            <a:endParaRPr lang="en-IE" dirty="0"/>
          </a:p>
          <a:p>
            <a:endParaRPr lang="en-GB" dirty="0"/>
          </a:p>
          <a:p>
            <a:r>
              <a:rPr lang="en-GB" u="sng" dirty="0"/>
              <a:t>participant Activity</a:t>
            </a:r>
            <a:endParaRPr lang="en-US" dirty="0"/>
          </a:p>
          <a:p>
            <a:r>
              <a:rPr lang="en-GB" dirty="0"/>
              <a:t>The participants must produce a qualitative explosive risk assessment which includes all mitigating controls and demonstrates the awareness of residual risk to ALARP levels.</a:t>
            </a:r>
            <a:endParaRPr lang="en-IE" dirty="0"/>
          </a:p>
          <a:p>
            <a:endParaRPr lang="en-GB" dirty="0"/>
          </a:p>
          <a:p>
            <a:r>
              <a:rPr lang="en-GB" u="sng" dirty="0"/>
              <a:t>References/further reading</a:t>
            </a:r>
            <a:r>
              <a:rPr lang="en-IE" u="sng" dirty="0"/>
              <a:t>:</a:t>
            </a:r>
            <a:endParaRPr lang="en-US" dirty="0"/>
          </a:p>
        </p:txBody>
      </p:sp>
      <p:sp>
        <p:nvSpPr>
          <p:cNvPr id="4" name="Slide Number Placeholder 3"/>
          <p:cNvSpPr>
            <a:spLocks noGrp="1"/>
          </p:cNvSpPr>
          <p:nvPr>
            <p:ph type="sldNum" sz="quarter" idx="5"/>
          </p:nvPr>
        </p:nvSpPr>
        <p:spPr/>
        <p:txBody>
          <a:bodyPr/>
          <a:lstStyle/>
          <a:p>
            <a:fld id="{1E91D3BD-5E5A-7743-9F40-8526F1D1808C}" type="slidenum">
              <a:rPr lang="en-IE" smtClean="0"/>
              <a:t>39</a:t>
            </a:fld>
            <a:endParaRPr lang="en-IE"/>
          </a:p>
        </p:txBody>
      </p:sp>
    </p:spTree>
    <p:extLst>
      <p:ext uri="{BB962C8B-B14F-4D97-AF65-F5344CB8AC3E}">
        <p14:creationId xmlns:p14="http://schemas.microsoft.com/office/powerpoint/2010/main" val="3939773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Phase 1. Introduction (</a:t>
            </a:r>
            <a:r>
              <a:rPr lang="en-GB" sz="1200" kern="1200">
                <a:solidFill>
                  <a:schemeClr val="tx1"/>
                </a:solidFill>
                <a:effectLst/>
                <a:latin typeface="+mn-lt"/>
                <a:ea typeface="+mn-ea"/>
                <a:cs typeface="+mn-cs"/>
              </a:rPr>
              <a:t>Time allocation - 10 min</a:t>
            </a:r>
            <a:r>
              <a:rPr lang="en-GB" sz="1200" b="1" kern="1200">
                <a:solidFill>
                  <a:schemeClr val="tx1"/>
                </a:solidFill>
                <a:effectLst/>
                <a:latin typeface="+mn-lt"/>
                <a:ea typeface="+mn-ea"/>
                <a:cs typeface="+mn-cs"/>
              </a:rPr>
              <a:t>)</a:t>
            </a:r>
            <a:endParaRPr lang="en-IE" sz="1200" kern="1200">
              <a:solidFill>
                <a:schemeClr val="tx1"/>
              </a:solidFill>
              <a:effectLst/>
              <a:latin typeface="+mn-lt"/>
              <a:ea typeface="+mn-ea"/>
              <a:cs typeface="+mn-cs"/>
            </a:endParaRPr>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4</a:t>
            </a:fld>
            <a:endParaRPr lang="en-IE"/>
          </a:p>
        </p:txBody>
      </p:sp>
    </p:spTree>
    <p:extLst>
      <p:ext uri="{BB962C8B-B14F-4D97-AF65-F5344CB8AC3E}">
        <p14:creationId xmlns:p14="http://schemas.microsoft.com/office/powerpoint/2010/main" val="22114688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US" dirty="0"/>
          </a:p>
          <a:p>
            <a:pPr marL="171450" indent="-171450">
              <a:buFont typeface="Arial,Sans-Serif"/>
              <a:buChar char="•"/>
            </a:pPr>
            <a:r>
              <a:rPr lang="en-GB" b="1" dirty="0"/>
              <a:t>participant exercise to identify the various hazards to an ammunition Temporary Storage area. </a:t>
            </a:r>
            <a:endParaRPr lang="en-US" dirty="0"/>
          </a:p>
          <a:p>
            <a:pPr marL="171450" indent="-171450">
              <a:buFont typeface="Arial,Sans-Serif"/>
              <a:buChar char="•"/>
            </a:pPr>
            <a:endParaRPr lang="en-GB" dirty="0"/>
          </a:p>
          <a:p>
            <a:r>
              <a:rPr lang="en-GB" u="sng" dirty="0"/>
              <a:t>What the instructor should cover (in addition to slide content)</a:t>
            </a:r>
            <a:endParaRPr lang="en-GB" dirty="0"/>
          </a:p>
          <a:p>
            <a:pPr marL="171450" indent="-171450">
              <a:buFont typeface="Arial,Sans-Serif"/>
              <a:buChar char="•"/>
            </a:pPr>
            <a:r>
              <a:rPr lang="en-GB" dirty="0"/>
              <a:t>Using the CARANA scenario, participants are required to identify the various hazards to an ammunition Field Storage area. </a:t>
            </a:r>
          </a:p>
          <a:p>
            <a:pPr marL="171450" indent="-171450">
              <a:buFont typeface="Arial,Sans-Serif"/>
              <a:buChar char="•"/>
            </a:pPr>
            <a:r>
              <a:rPr lang="en-GB" dirty="0"/>
              <a:t>Each participant should receive a copy of the handout (word doc ‘WAMUNPOC L10 Risk Assessment Exercise’)</a:t>
            </a:r>
            <a:endParaRPr lang="en-IE" dirty="0"/>
          </a:p>
          <a:p>
            <a:pPr marL="171450" indent="-171450">
              <a:buFont typeface="Arial,Sans-Serif"/>
              <a:buChar char="•"/>
            </a:pPr>
            <a:r>
              <a:rPr lang="en-GB" dirty="0"/>
              <a:t>Instructors are to move around the class and help participants where required. Teamwork is permitted where preferred.</a:t>
            </a:r>
            <a:endParaRPr lang="en-IE" dirty="0"/>
          </a:p>
          <a:p>
            <a:pPr marL="171450" indent="-171450">
              <a:buFont typeface="Arial,Sans-Serif"/>
              <a:buChar char="•"/>
            </a:pPr>
            <a:r>
              <a:rPr lang="en-GB" dirty="0"/>
              <a:t>When complete, work through the answers with the class and ask questions. </a:t>
            </a:r>
            <a:endParaRPr lang="en-IE" dirty="0"/>
          </a:p>
          <a:p>
            <a:endParaRPr lang="en-GB" dirty="0"/>
          </a:p>
          <a:p>
            <a:r>
              <a:rPr lang="en-GB" u="sng" dirty="0"/>
              <a:t>participant Activity</a:t>
            </a:r>
            <a:endParaRPr lang="en-US" dirty="0"/>
          </a:p>
          <a:p>
            <a:r>
              <a:rPr lang="en-GB" dirty="0"/>
              <a:t>The participants must produce a qualitative explosive risk assessment which includes all mitigating controls and demonstrates the awareness of residual risk to ALARP levels.</a:t>
            </a:r>
            <a:endParaRPr lang="en-IE" dirty="0"/>
          </a:p>
          <a:p>
            <a:endParaRPr lang="en-GB" dirty="0"/>
          </a:p>
          <a:p>
            <a:r>
              <a:rPr lang="en-GB" u="sng" dirty="0"/>
              <a:t>References/further reading</a:t>
            </a:r>
            <a:r>
              <a:rPr lang="en-IE" u="sng" dirty="0"/>
              <a:t>:</a:t>
            </a:r>
            <a:endParaRPr lang="en-US" dirty="0"/>
          </a:p>
        </p:txBody>
      </p:sp>
      <p:sp>
        <p:nvSpPr>
          <p:cNvPr id="4" name="Slide Number Placeholder 3"/>
          <p:cNvSpPr>
            <a:spLocks noGrp="1"/>
          </p:cNvSpPr>
          <p:nvPr>
            <p:ph type="sldNum" sz="quarter" idx="5"/>
          </p:nvPr>
        </p:nvSpPr>
        <p:spPr/>
        <p:txBody>
          <a:bodyPr/>
          <a:lstStyle/>
          <a:p>
            <a:fld id="{1E91D3BD-5E5A-7743-9F40-8526F1D1808C}" type="slidenum">
              <a:rPr lang="en-IE" smtClean="0"/>
              <a:t>40</a:t>
            </a:fld>
            <a:endParaRPr lang="en-IE"/>
          </a:p>
        </p:txBody>
      </p:sp>
    </p:spTree>
    <p:extLst>
      <p:ext uri="{BB962C8B-B14F-4D97-AF65-F5344CB8AC3E}">
        <p14:creationId xmlns:p14="http://schemas.microsoft.com/office/powerpoint/2010/main" val="3601603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US" dirty="0"/>
          </a:p>
          <a:p>
            <a:pPr marL="171450" indent="-171450">
              <a:buFont typeface="Arial,Sans-Serif"/>
              <a:buChar char="•"/>
            </a:pPr>
            <a:r>
              <a:rPr lang="en-GB" b="1" dirty="0"/>
              <a:t>participant exercise to identify the various hazards to an ammunition Temporary Storage area. </a:t>
            </a:r>
            <a:endParaRPr lang="en-US" dirty="0"/>
          </a:p>
          <a:p>
            <a:pPr marL="171450" indent="-171450">
              <a:buFont typeface="Arial,Sans-Serif"/>
              <a:buChar char="•"/>
            </a:pPr>
            <a:endParaRPr lang="en-GB" dirty="0"/>
          </a:p>
          <a:p>
            <a:r>
              <a:rPr lang="en-GB" u="sng" dirty="0"/>
              <a:t>What the instructor should cover (in addition to slide content)</a:t>
            </a:r>
            <a:endParaRPr lang="en-GB" dirty="0"/>
          </a:p>
          <a:p>
            <a:pPr marL="171450" indent="-171450">
              <a:buFont typeface="Arial,Sans-Serif"/>
              <a:buChar char="•"/>
            </a:pPr>
            <a:r>
              <a:rPr lang="en-GB" dirty="0"/>
              <a:t>Using the CARANA scenario, participants are required to identify the various hazards to an ammunition Field Storage area. </a:t>
            </a:r>
          </a:p>
          <a:p>
            <a:pPr marL="171450" indent="-171450">
              <a:buFont typeface="Arial,Sans-Serif"/>
              <a:buChar char="•"/>
            </a:pPr>
            <a:r>
              <a:rPr lang="en-GB" dirty="0"/>
              <a:t>Each participant should receive a copy of the handout (word doc ‘WAMUNPOC L10 Risk Assessment Exercise’)</a:t>
            </a:r>
            <a:endParaRPr lang="en-IE" dirty="0"/>
          </a:p>
          <a:p>
            <a:pPr marL="171450" indent="-171450">
              <a:buFont typeface="Arial,Sans-Serif"/>
              <a:buChar char="•"/>
            </a:pPr>
            <a:r>
              <a:rPr lang="en-GB" dirty="0"/>
              <a:t>Instructors are to move around the class and help participants where required. Teamwork is permitted where preferred.</a:t>
            </a:r>
            <a:endParaRPr lang="en-IE" dirty="0"/>
          </a:p>
          <a:p>
            <a:pPr marL="171450" indent="-171450">
              <a:buFont typeface="Arial,Sans-Serif"/>
              <a:buChar char="•"/>
            </a:pPr>
            <a:r>
              <a:rPr lang="en-GB" dirty="0"/>
              <a:t>When complete, work through the answers with the class and ask questions. </a:t>
            </a:r>
            <a:endParaRPr lang="en-IE" dirty="0"/>
          </a:p>
          <a:p>
            <a:endParaRPr lang="en-GB" dirty="0"/>
          </a:p>
          <a:p>
            <a:r>
              <a:rPr lang="en-GB" u="sng" dirty="0"/>
              <a:t>participant Activity</a:t>
            </a:r>
            <a:endParaRPr lang="en-US" dirty="0"/>
          </a:p>
          <a:p>
            <a:r>
              <a:rPr lang="en-GB" dirty="0"/>
              <a:t>The participants must produce a qualitative explosive risk assessment which includes all mitigating controls and demonstrates the awareness of residual risk to ALARP levels.</a:t>
            </a:r>
            <a:endParaRPr lang="en-IE" dirty="0"/>
          </a:p>
          <a:p>
            <a:endParaRPr lang="en-GB" dirty="0"/>
          </a:p>
          <a:p>
            <a:r>
              <a:rPr lang="en-GB" u="sng" dirty="0"/>
              <a:t>References/further reading</a:t>
            </a:r>
            <a:r>
              <a:rPr lang="en-IE" u="sng" dirty="0"/>
              <a:t>:</a:t>
            </a:r>
            <a:endParaRPr lang="en-US" dirty="0"/>
          </a:p>
        </p:txBody>
      </p:sp>
      <p:sp>
        <p:nvSpPr>
          <p:cNvPr id="4" name="Slide Number Placeholder 3"/>
          <p:cNvSpPr>
            <a:spLocks noGrp="1"/>
          </p:cNvSpPr>
          <p:nvPr>
            <p:ph type="sldNum" sz="quarter" idx="5"/>
          </p:nvPr>
        </p:nvSpPr>
        <p:spPr/>
        <p:txBody>
          <a:bodyPr/>
          <a:lstStyle/>
          <a:p>
            <a:fld id="{1E91D3BD-5E5A-7743-9F40-8526F1D1808C}" type="slidenum">
              <a:rPr lang="en-IE" smtClean="0"/>
              <a:t>41</a:t>
            </a:fld>
            <a:endParaRPr lang="en-IE"/>
          </a:p>
        </p:txBody>
      </p:sp>
    </p:spTree>
    <p:extLst>
      <p:ext uri="{BB962C8B-B14F-4D97-AF65-F5344CB8AC3E}">
        <p14:creationId xmlns:p14="http://schemas.microsoft.com/office/powerpoint/2010/main" val="16568195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mn-lt"/>
                <a:ea typeface="Calibri"/>
                <a:cs typeface="Calibri"/>
                <a:sym typeface="Calibri"/>
              </a:rPr>
              <a:t>Phase 3. Consolidation (Time allocation - 10 min)</a:t>
            </a:r>
            <a:endParaRPr lang="en-GB" sz="1200" dirty="0">
              <a:solidFill>
                <a:schemeClr val="dk1"/>
              </a:solidFill>
              <a:latin typeface="+mn-lt"/>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latin typeface="+mn-lt"/>
                <a:ea typeface="Calibri"/>
                <a:cs typeface="Calibri"/>
                <a:sym typeface="Calibri"/>
              </a:rPr>
              <a:t>Recap Key Learning Points</a:t>
            </a:r>
            <a:endParaRPr lang="en-GB" sz="1200" b="1" i="0" u="none" strike="noStrike" cap="none" dirty="0">
              <a:solidFill>
                <a:schemeClr val="dk1"/>
              </a:solidFill>
              <a:effectLst/>
              <a:latin typeface="+mn-lt"/>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mn-lt"/>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mn-lt"/>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mn-lt"/>
                <a:ea typeface="Calibri"/>
                <a:cs typeface="Calibri"/>
                <a:sym typeface="Calibri"/>
              </a:rPr>
              <a:t>Give participants opportunity to ask any questions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mn-lt"/>
              <a:ea typeface="Calibri"/>
              <a:cs typeface="Calibri"/>
              <a:sym typeface="Calibri"/>
            </a:endParaRPr>
          </a:p>
          <a:p>
            <a:r>
              <a:rPr lang="en-GB" sz="1200" b="0" i="0" u="none" strike="noStrike" cap="none" dirty="0">
                <a:solidFill>
                  <a:schemeClr val="dk1"/>
                </a:solidFill>
                <a:effectLst/>
                <a:latin typeface="+mn-lt"/>
                <a:ea typeface="Calibri"/>
                <a:cs typeface="Calibri"/>
                <a:sym typeface="Calibri"/>
              </a:rPr>
              <a:t>Key Learning Points</a:t>
            </a:r>
          </a:p>
          <a:p>
            <a:r>
              <a:rPr lang="en-GB" sz="1200" kern="1200" dirty="0">
                <a:solidFill>
                  <a:schemeClr val="tx1"/>
                </a:solidFill>
                <a:effectLst/>
                <a:latin typeface="+mn-lt"/>
                <a:ea typeface="+mn-ea"/>
                <a:cs typeface="+mn-cs"/>
              </a:rPr>
              <a:t>2.2.6.1 Recall the hazards associated with ammunition management</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2.2.6.2 Recall the mitigations associated with ammunition management</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2.2.6.3 Recall UN Explosive Risk Assessments process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2.2.6.4 Discuss the UN Explosive Risk Assessments process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2.2.6.5 Examine how to identify risks associated with explosives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2.2.6.6 Examine how to control risks associated with explosives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2.2.6.7 Examine how to report risks with explosives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2.2.6.8 Evaluate the Explosive Risk Assessment</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2.2.6.9 Compile an Explosive Risk Assessment using supplied documentation</a:t>
            </a:r>
            <a:r>
              <a:rPr lang="en-IE" dirty="0">
                <a:effectLst/>
              </a:rPr>
              <a:t> </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42</a:t>
            </a:fld>
            <a:endParaRPr lang="en-IE"/>
          </a:p>
        </p:txBody>
      </p:sp>
    </p:spTree>
    <p:extLst>
      <p:ext uri="{BB962C8B-B14F-4D97-AF65-F5344CB8AC3E}">
        <p14:creationId xmlns:p14="http://schemas.microsoft.com/office/powerpoint/2010/main" val="32919085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none" strike="noStrike" cap="none">
                <a:solidFill>
                  <a:schemeClr val="dk1"/>
                </a:solidFill>
                <a:effectLst/>
                <a:latin typeface="+mn-lt"/>
                <a:ea typeface="Calibri"/>
                <a:cs typeface="Calibri"/>
                <a:sym typeface="Calibri"/>
              </a:rPr>
              <a:t>Look ahead to the next lesson of the course:</a:t>
            </a:r>
          </a:p>
          <a:p>
            <a:pPr lvl="1"/>
            <a:r>
              <a:rPr lang="en-GB" sz="1200" kern="1200">
                <a:solidFill>
                  <a:schemeClr val="tx1"/>
                </a:solidFill>
                <a:effectLst/>
                <a:highlight>
                  <a:srgbClr val="FFFF00"/>
                </a:highlight>
                <a:latin typeface="+mn-lt"/>
                <a:ea typeface="+mn-ea"/>
                <a:cs typeface="+mn-cs"/>
              </a:rPr>
              <a:t>Transporting Ammunition on UN Operations</a:t>
            </a:r>
            <a:endParaRPr lang="en-IE" sz="1200" kern="1200">
              <a:solidFill>
                <a:schemeClr val="tx1"/>
              </a:solidFill>
              <a:effectLst/>
              <a:highlight>
                <a:srgbClr val="FFFF00"/>
              </a:highlight>
              <a:latin typeface="+mn-lt"/>
              <a:ea typeface="+mn-ea"/>
              <a:cs typeface="+mn-cs"/>
            </a:endParaRPr>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43</a:t>
            </a:fld>
            <a:endParaRPr lang="en-IE"/>
          </a:p>
        </p:txBody>
      </p:sp>
    </p:spTree>
    <p:extLst>
      <p:ext uri="{BB962C8B-B14F-4D97-AF65-F5344CB8AC3E}">
        <p14:creationId xmlns:p14="http://schemas.microsoft.com/office/powerpoint/2010/main" val="3514930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Discuss the concept of explosive safety and emphasise the need to manage any event that can lead to a serious consequence.</a:t>
            </a:r>
            <a:endParaRPr lang="en-IE" sz="1200" b="1" kern="120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defTabSz="914400">
              <a:lnSpc>
                <a:spcPct val="100000"/>
              </a:lnSpc>
              <a:spcBef>
                <a:spcPts val="0"/>
              </a:spcBef>
              <a:spcAft>
                <a:spcPts val="0"/>
              </a:spcAft>
              <a:buSzPts val="1400"/>
              <a:buFont typeface="Arial"/>
              <a:buNone/>
              <a:tabLst/>
              <a:defRPr/>
            </a:pPr>
            <a:endParaRPr lang="en-GB" sz="1200" b="0" i="0" u="sng"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a:t>IATG 2.10 – Introduction to Risk Management Principles and Processes.  </a:t>
            </a:r>
            <a:r>
              <a:rPr lang="en-IE">
                <a:hlinkClick r:id="rId3"/>
              </a:rPr>
              <a:t>http://data.unsaferguard.org/iatg/en/IATG-02.10-Introduction-risk-management-IATG-V.3.pdf</a:t>
            </a:r>
            <a:r>
              <a:rPr lang="en-IE"/>
              <a:t> </a:t>
            </a:r>
            <a:endParaRPr lang="en-IE" b="1">
              <a:cs typeface="Calibri"/>
            </a:endParaRPr>
          </a:p>
          <a:p>
            <a:pPr marL="171450" indent="-171450">
              <a:buFont typeface="Arial" panose="020B0604020202020204" pitchFamily="34" charset="0"/>
              <a:buChar char="•"/>
            </a:pPr>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5</a:t>
            </a:fld>
            <a:endParaRPr lang="en-IE"/>
          </a:p>
        </p:txBody>
      </p:sp>
    </p:spTree>
    <p:extLst>
      <p:ext uri="{BB962C8B-B14F-4D97-AF65-F5344CB8AC3E}">
        <p14:creationId xmlns:p14="http://schemas.microsoft.com/office/powerpoint/2010/main" val="1835049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Discuss the concept of explosive safety and emphasise the need to manage any event that can lead to a serious consequence.</a:t>
            </a:r>
            <a:endParaRPr lang="en-IE" sz="1200" b="1" kern="120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defTabSz="914400">
              <a:lnSpc>
                <a:spcPct val="100000"/>
              </a:lnSpc>
              <a:spcBef>
                <a:spcPts val="0"/>
              </a:spcBef>
              <a:spcAft>
                <a:spcPts val="0"/>
              </a:spcAft>
              <a:buSzPts val="1400"/>
              <a:buFont typeface="Arial"/>
              <a:buNone/>
              <a:tabLst/>
              <a:defRPr/>
            </a:pPr>
            <a:endParaRPr lang="en-GB" sz="1200" b="0" i="0" u="sng"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a:t>IATG 2.10 – Introduction to Risk Management Principles and Processes</a:t>
            </a:r>
            <a:endParaRPr lang="en-IE" b="1">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A critical element of conventional ammunition stockpile management planning and operations should be the implementation of a robust, effective and integrated risk management system, preferably in accordance with the ISO guidance.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This system should examine organisational, management, administrative and operational processes and procedures. </a:t>
            </a:r>
            <a:endParaRPr lang="en-IE"/>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The physical phenomena of blast, fragmentation and thermal radiation resulting from explosions are well understood, as are the mechanisms that cause fatalities, injury and damage as a result of these effects.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As a result of this understanding a range of techniques and models have been developed by which these effects can be estimated; these techniques and models form a key element of the overall risk management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The term ‘estimated’ is important because the range of variables involved means that exact damage effects are unlikely to be accurately predicted; appropriate safety margins are therefore engineered into preventative measures. </a:t>
            </a:r>
            <a:endParaRPr lang="en-IE"/>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6</a:t>
            </a:fld>
            <a:endParaRPr lang="en-IE"/>
          </a:p>
        </p:txBody>
      </p:sp>
    </p:spTree>
    <p:extLst>
      <p:ext uri="{BB962C8B-B14F-4D97-AF65-F5344CB8AC3E}">
        <p14:creationId xmlns:p14="http://schemas.microsoft.com/office/powerpoint/2010/main" val="16924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Discuss the concept of explosive safety and emphasise the need to manage any event that can lead to a serious consequence.</a:t>
            </a:r>
            <a:endParaRPr lang="en-IE" sz="1200" b="1" kern="120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defTabSz="914400">
              <a:lnSpc>
                <a:spcPct val="100000"/>
              </a:lnSpc>
              <a:spcBef>
                <a:spcPts val="0"/>
              </a:spcBef>
              <a:spcAft>
                <a:spcPts val="0"/>
              </a:spcAft>
              <a:buSzPts val="1400"/>
              <a:buFont typeface="Arial"/>
              <a:buNone/>
              <a:tabLst/>
              <a:defRPr/>
            </a:pPr>
            <a:endParaRPr lang="en-GB" sz="1200" b="0" i="0" u="sng"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b="0" i="0" u="sng" strike="noStrike" cap="none">
              <a:solidFill>
                <a:schemeClr val="dk1"/>
              </a:solidFill>
              <a:effectLst/>
              <a:latin typeface="+mn-lt"/>
              <a:cs typeface="Calibri"/>
              <a:sym typeface="Calibri"/>
            </a:endParaRPr>
          </a:p>
          <a:p>
            <a:r>
              <a:rPr lang="en-IE" b="1"/>
              <a:t>IATG 2.10 – Introduction to Risk Management Principles and Processes</a:t>
            </a:r>
            <a:endParaRPr lang="en-IE" b="1">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In the context of conventional ammunition stockpile management the enabling processes of storage, handling, destruction etc. can never be absolutely safe; they can only be relatively safe.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This is an inevitable fact of life, which does not mean that all efforts to ensure safety are not being made.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It just means that it cannot be proved, with 100% confidence, that absolute safety is being achieved.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The risk management systems recommended in IATG, and used within the IATG software, aim to be as close to that 100% ideal confidence level as is realistically possible, whilst allowing stockpile management organisations to determine what is the tolerable risk that they are prepared to accept in their particular environments. </a:t>
            </a:r>
            <a:endParaRPr lang="en-IE"/>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7</a:t>
            </a:fld>
            <a:endParaRPr lang="en-IE"/>
          </a:p>
        </p:txBody>
      </p:sp>
    </p:spTree>
    <p:extLst>
      <p:ext uri="{BB962C8B-B14F-4D97-AF65-F5344CB8AC3E}">
        <p14:creationId xmlns:p14="http://schemas.microsoft.com/office/powerpoint/2010/main" val="2618600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dirty="0">
                <a:solidFill>
                  <a:schemeClr val="tx1"/>
                </a:solidFill>
                <a:effectLst/>
                <a:latin typeface="+mn-lt"/>
                <a:ea typeface="+mn-ea"/>
                <a:cs typeface="+mn-cs"/>
              </a:rPr>
              <a:t>Explore with the participants what types of serious events may occur with stored ammunition and explosives.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u="sng" kern="1200" dirty="0">
                <a:solidFill>
                  <a:schemeClr val="tx1"/>
                </a:solidFill>
                <a:effectLst/>
                <a:latin typeface="+mn-lt"/>
                <a:ea typeface="+mn-ea"/>
                <a:cs typeface="+mn-cs"/>
              </a:rPr>
              <a:t>participant Activity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Ask the participants to give examples. </a:t>
            </a:r>
          </a:p>
          <a:p>
            <a:pPr marL="171450" lvl="0" indent="-171450">
              <a:buFont typeface="Arial" panose="020B0604020202020204" pitchFamily="34" charset="0"/>
              <a:buChar char="•"/>
            </a:pPr>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Write examples on a flipchart and post it on the wall.</a:t>
            </a:r>
            <a:endParaRPr lang="en-GB" sz="1200" b="0" i="0" u="sng" strike="noStrike" cap="none" dirty="0">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b="0" i="0" u="sng" strike="noStrike" cap="none" dirty="0">
              <a:solidFill>
                <a:schemeClr val="dk1"/>
              </a:solidFill>
              <a:effectLst/>
              <a:latin typeface="+mn-lt"/>
              <a:cs typeface="Calibri"/>
              <a:sym typeface="Calibri"/>
            </a:endParaRPr>
          </a:p>
          <a:p>
            <a:r>
              <a:rPr lang="en-IE" b="1" dirty="0"/>
              <a:t>IATG 2.10 – Introduction to Risk Management Principles and Processes</a:t>
            </a:r>
            <a:endParaRPr lang="en-IE" b="1" dirty="0">
              <a:cs typeface="Calibri"/>
            </a:endParaRPr>
          </a:p>
          <a:p>
            <a:pPr marL="171450" indent="-171450">
              <a:buFont typeface="Arial" panose="020B0604020202020204" pitchFamily="34" charset="0"/>
              <a:buChar char="•"/>
            </a:pPr>
            <a:r>
              <a:rPr lang="en-IE" sz="1200" kern="1200" dirty="0">
                <a:solidFill>
                  <a:schemeClr val="tx1"/>
                </a:solidFill>
                <a:effectLst/>
                <a:latin typeface="+mn-lt"/>
                <a:ea typeface="+mn-ea"/>
                <a:cs typeface="+mn-cs"/>
              </a:rPr>
              <a:t>The target of conventional ammunition stock holding organisations should be the safe, effective and efficient stockpile management of conventional ammunition, explosives, propellants and pyrotechnics. </a:t>
            </a:r>
          </a:p>
          <a:p>
            <a:pPr marL="171450" indent="-171450">
              <a:buFont typeface="Arial" panose="020B0604020202020204" pitchFamily="34" charset="0"/>
              <a:buChar char="•"/>
            </a:pPr>
            <a:r>
              <a:rPr lang="en-IE" sz="1200" kern="1200" dirty="0">
                <a:solidFill>
                  <a:schemeClr val="tx1"/>
                </a:solidFill>
                <a:effectLst/>
                <a:latin typeface="+mn-lt"/>
                <a:ea typeface="+mn-ea"/>
                <a:cs typeface="+mn-cs"/>
              </a:rPr>
              <a:t>There are potential hazards in this process: </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inadequate storage conditions for conventional ammunition may result in undesired explosive events during storage;</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ineffective physical inspection and chemical analysis of ammunition as part of a technical surveillance system may result in undesired explosive events during storage due to deteriorated ammunition; </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inappropriate handling and processing of conventional ammunition has the potential to cause death or injury to workers or observers. </a:t>
            </a:r>
          </a:p>
          <a:p>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IE" sz="1200" kern="1200" dirty="0">
                <a:solidFill>
                  <a:schemeClr val="tx1"/>
                </a:solidFill>
                <a:effectLst/>
                <a:latin typeface="+mn-lt"/>
                <a:ea typeface="+mn-ea"/>
                <a:cs typeface="+mn-cs"/>
              </a:rPr>
              <a:t>Additional to these hazards there are a range of potential causes of an undesirable explosive event: </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accidental fire in a vehicle, magazine or explosive storehouse; </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human error due to accident, fatigue or inappropriate handling; </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environmental (e.g. lightning strike); </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intruder initiated (e.g. sabotage); or </a:t>
            </a:r>
          </a:p>
          <a:p>
            <a:pPr marL="628650" lvl="1" indent="-171450">
              <a:buFont typeface="Arial" panose="020B0604020202020204" pitchFamily="34" charset="0"/>
              <a:buChar char="•"/>
            </a:pPr>
            <a:r>
              <a:rPr lang="en-IE" sz="1200" kern="1200" dirty="0">
                <a:solidFill>
                  <a:schemeClr val="tx1"/>
                </a:solidFill>
                <a:effectLst/>
                <a:latin typeface="+mn-lt"/>
                <a:ea typeface="+mn-ea"/>
                <a:cs typeface="+mn-cs"/>
              </a:rPr>
              <a:t>enemy action (in periods of conflict) (e.g. improvised explosive device, direct or indirect fire). </a:t>
            </a: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8</a:t>
            </a:fld>
            <a:endParaRPr lang="en-IE"/>
          </a:p>
        </p:txBody>
      </p:sp>
    </p:spTree>
    <p:extLst>
      <p:ext uri="{BB962C8B-B14F-4D97-AF65-F5344CB8AC3E}">
        <p14:creationId xmlns:p14="http://schemas.microsoft.com/office/powerpoint/2010/main" val="2625179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Phase 2. Development (</a:t>
            </a:r>
            <a:r>
              <a:rPr lang="en-GB" sz="1200" kern="1200">
                <a:solidFill>
                  <a:schemeClr val="tx1"/>
                </a:solidFill>
                <a:effectLst/>
                <a:latin typeface="+mn-lt"/>
                <a:ea typeface="+mn-ea"/>
                <a:cs typeface="+mn-cs"/>
              </a:rPr>
              <a:t>Time allocation - 160 min</a:t>
            </a:r>
            <a:r>
              <a:rPr lang="en-GB" sz="1200" b="1" kern="1200">
                <a:solidFill>
                  <a:schemeClr val="tx1"/>
                </a:solidFill>
                <a:effectLst/>
                <a:latin typeface="+mn-lt"/>
                <a:ea typeface="+mn-ea"/>
                <a:cs typeface="+mn-cs"/>
              </a:rPr>
              <a:t>)</a:t>
            </a:r>
            <a:endParaRPr lang="en-IE" sz="1200" kern="1200">
              <a:solidFill>
                <a:schemeClr val="tx1"/>
              </a:solidFill>
              <a:effectLst/>
              <a:latin typeface="+mn-lt"/>
              <a:ea typeface="+mn-ea"/>
              <a:cs typeface="+mn-cs"/>
            </a:endParaRPr>
          </a:p>
          <a:p>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Stage 1 (Time allocation 40 mins) – The Risk Management Process</a:t>
            </a:r>
            <a:r>
              <a:rPr lang="en-IE">
                <a:effectLst/>
              </a:rPr>
              <a:t> </a:t>
            </a:r>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9</a:t>
            </a:fld>
            <a:endParaRPr lang="en-IE"/>
          </a:p>
        </p:txBody>
      </p:sp>
    </p:spTree>
    <p:extLst>
      <p:ext uri="{BB962C8B-B14F-4D97-AF65-F5344CB8AC3E}">
        <p14:creationId xmlns:p14="http://schemas.microsoft.com/office/powerpoint/2010/main" val="29925427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End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5EC646-FB6D-48D3-9164-9DAB2A73D93D}"/>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60;p12">
            <a:extLst>
              <a:ext uri="{FF2B5EF4-FFF2-40B4-BE49-F238E27FC236}">
                <a16:creationId xmlns:a16="http://schemas.microsoft.com/office/drawing/2014/main" id="{49046086-2867-5240-86BC-F44524910344}"/>
              </a:ext>
            </a:extLst>
          </p:cNvPr>
          <p:cNvPicPr preferRelativeResize="0"/>
          <p:nvPr userDrawn="1"/>
        </p:nvPicPr>
        <p:blipFill rotWithShape="1">
          <a:blip r:embed="rId3">
            <a:alphaModFix/>
          </a:blip>
          <a:srcRect/>
          <a:stretch/>
        </p:blipFill>
        <p:spPr>
          <a:xfrm>
            <a:off x="95613" y="127571"/>
            <a:ext cx="600462" cy="509981"/>
          </a:xfrm>
          <a:prstGeom prst="rect">
            <a:avLst/>
          </a:prstGeom>
          <a:noFill/>
          <a:ln>
            <a:noFill/>
          </a:ln>
        </p:spPr>
      </p:pic>
      <p:sp>
        <p:nvSpPr>
          <p:cNvPr id="13" name="Google Shape;49;p11">
            <a:extLst>
              <a:ext uri="{FF2B5EF4-FFF2-40B4-BE49-F238E27FC236}">
                <a16:creationId xmlns:a16="http://schemas.microsoft.com/office/drawing/2014/main" id="{C1530B0F-2487-ED4B-881C-E3D07A6354C1}"/>
              </a:ext>
            </a:extLst>
          </p:cNvPr>
          <p:cNvSpPr/>
          <p:nvPr userDrawn="1"/>
        </p:nvSpPr>
        <p:spPr>
          <a:xfrm>
            <a:off x="791688" y="0"/>
            <a:ext cx="270867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4" name="Google Shape;60;p12">
            <a:extLst>
              <a:ext uri="{FF2B5EF4-FFF2-40B4-BE49-F238E27FC236}">
                <a16:creationId xmlns:a16="http://schemas.microsoft.com/office/drawing/2014/main" id="{D7D1D5D3-5E2B-4743-B9E1-DF5DA68352EF}"/>
              </a:ext>
            </a:extLst>
          </p:cNvPr>
          <p:cNvPicPr preferRelativeResize="0"/>
          <p:nvPr userDrawn="1"/>
        </p:nvPicPr>
        <p:blipFill rotWithShape="1">
          <a:blip r:embed="rId3">
            <a:alphaModFix/>
          </a:blip>
          <a:srcRect/>
          <a:stretch/>
        </p:blipFill>
        <p:spPr>
          <a:xfrm>
            <a:off x="95613" y="137845"/>
            <a:ext cx="600462" cy="509981"/>
          </a:xfrm>
          <a:prstGeom prst="rect">
            <a:avLst/>
          </a:prstGeom>
          <a:noFill/>
          <a:ln>
            <a:noFill/>
          </a:ln>
        </p:spPr>
      </p:pic>
      <p:sp>
        <p:nvSpPr>
          <p:cNvPr id="18" name="Text Placeholder 17">
            <a:extLst>
              <a:ext uri="{FF2B5EF4-FFF2-40B4-BE49-F238E27FC236}">
                <a16:creationId xmlns:a16="http://schemas.microsoft.com/office/drawing/2014/main" id="{D3D8122C-BB25-5E41-B004-3EFCD273B395}"/>
              </a:ext>
            </a:extLst>
          </p:cNvPr>
          <p:cNvSpPr>
            <a:spLocks noGrp="1"/>
          </p:cNvSpPr>
          <p:nvPr>
            <p:ph type="body" sz="quarter" idx="10"/>
          </p:nvPr>
        </p:nvSpPr>
        <p:spPr>
          <a:xfrm>
            <a:off x="914668" y="382561"/>
            <a:ext cx="2187575" cy="2083237"/>
          </a:xfrm>
          <a:prstGeom prst="rect">
            <a:avLst/>
          </a:prstGeom>
        </p:spPr>
        <p:txBody>
          <a:bodyPr/>
          <a:lstStyle>
            <a:lvl1pPr marL="0" indent="0" algn="ctr">
              <a:buNone/>
              <a:defRPr sz="2400" b="1">
                <a:solidFill>
                  <a:schemeClr val="bg1"/>
                </a:solidFill>
                <a:latin typeface="Arial" panose="020B0604020202020204" pitchFamily="34" charset="0"/>
                <a:cs typeface="Arial" panose="020B0604020202020204" pitchFamily="34" charset="0"/>
              </a:defRPr>
            </a:lvl1pPr>
            <a:lvl2pPr marL="457200" indent="0" algn="ctr">
              <a:buFont typeface="Arial" panose="020B0604020202020204" pitchFamily="34" charset="0"/>
              <a:buNone/>
              <a:defRPr>
                <a:solidFill>
                  <a:schemeClr val="bg1"/>
                </a:solidFill>
                <a:latin typeface="Arial" panose="020B0604020202020204" pitchFamily="34" charset="0"/>
                <a:cs typeface="Arial" panose="020B0604020202020204" pitchFamily="34" charset="0"/>
              </a:defRPr>
            </a:lvl2pPr>
            <a:lvl3pPr marL="914400" indent="0" algn="ctr">
              <a:buNone/>
              <a:defRPr>
                <a:solidFill>
                  <a:schemeClr val="bg1"/>
                </a:solidFill>
                <a:latin typeface="Arial" panose="020B0604020202020204" pitchFamily="34" charset="0"/>
                <a:cs typeface="Arial" panose="020B0604020202020204" pitchFamily="34" charset="0"/>
              </a:defRPr>
            </a:lvl3pPr>
            <a:lvl4pPr marL="1371600" indent="0" algn="ctr">
              <a:buNone/>
              <a:defRPr>
                <a:solidFill>
                  <a:schemeClr val="bg1"/>
                </a:solidFill>
                <a:latin typeface="Arial" panose="020B0604020202020204" pitchFamily="34" charset="0"/>
                <a:cs typeface="Arial" panose="020B0604020202020204" pitchFamily="34" charset="0"/>
              </a:defRPr>
            </a:lvl4pPr>
            <a:lvl5pPr marL="1828800" indent="0" algn="ctr">
              <a:buNone/>
              <a:defRPr>
                <a:solidFill>
                  <a:schemeClr val="bg1"/>
                </a:solidFill>
                <a:latin typeface="Arial" panose="020B0604020202020204" pitchFamily="34" charset="0"/>
                <a:cs typeface="Arial" panose="020B0604020202020204" pitchFamily="34" charset="0"/>
              </a:defRPr>
            </a:lvl5pPr>
          </a:lstStyle>
          <a:p>
            <a:pPr lvl="0"/>
            <a:r>
              <a:rPr lang="en-GB"/>
              <a:t>Click to edit Master text styles</a:t>
            </a:r>
          </a:p>
        </p:txBody>
      </p:sp>
      <p:sp>
        <p:nvSpPr>
          <p:cNvPr id="19" name="Pentagon 18">
            <a:extLst>
              <a:ext uri="{FF2B5EF4-FFF2-40B4-BE49-F238E27FC236}">
                <a16:creationId xmlns:a16="http://schemas.microsoft.com/office/drawing/2014/main" id="{E88DC870-91A0-0E46-81BF-02945FA50D00}"/>
              </a:ext>
            </a:extLst>
          </p:cNvPr>
          <p:cNvSpPr/>
          <p:nvPr userDrawn="1"/>
        </p:nvSpPr>
        <p:spPr>
          <a:xfrm flipH="1">
            <a:off x="2691829" y="5116530"/>
            <a:ext cx="7007341" cy="1520575"/>
          </a:xfrm>
          <a:prstGeom prst="homePlat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Placeholder 20">
            <a:extLst>
              <a:ext uri="{FF2B5EF4-FFF2-40B4-BE49-F238E27FC236}">
                <a16:creationId xmlns:a16="http://schemas.microsoft.com/office/drawing/2014/main" id="{5E7467F0-8ACF-FF4D-964D-CDF7BB17EB9F}"/>
              </a:ext>
            </a:extLst>
          </p:cNvPr>
          <p:cNvSpPr>
            <a:spLocks noGrp="1"/>
          </p:cNvSpPr>
          <p:nvPr>
            <p:ph type="body" sz="quarter" idx="11"/>
          </p:nvPr>
        </p:nvSpPr>
        <p:spPr>
          <a:xfrm>
            <a:off x="3404746" y="5321300"/>
            <a:ext cx="6150417" cy="1154113"/>
          </a:xfrm>
          <a:prstGeom prst="rect">
            <a:avLst/>
          </a:prstGeom>
        </p:spPr>
        <p:txBody>
          <a:bodyPr/>
          <a:lstStyle>
            <a:lvl1pPr marL="0" indent="0">
              <a:buNone/>
              <a:defRPr sz="3000">
                <a:solidFill>
                  <a:schemeClr val="bg1"/>
                </a:solidFill>
                <a:latin typeface="+mj-lt"/>
                <a:cs typeface="Arial" panose="020B0604020202020204" pitchFamily="34" charset="0"/>
              </a:defRPr>
            </a:lvl1pPr>
            <a:lvl2pPr marL="457200" indent="0">
              <a:buNone/>
              <a:defRPr sz="3000">
                <a:solidFill>
                  <a:schemeClr val="bg1"/>
                </a:solidFill>
                <a:latin typeface="+mj-lt"/>
                <a:cs typeface="Arial" panose="020B0604020202020204" pitchFamily="34" charset="0"/>
              </a:defRPr>
            </a:lvl2pPr>
            <a:lvl3pPr marL="914400" indent="0">
              <a:buNone/>
              <a:defRPr sz="3000">
                <a:solidFill>
                  <a:schemeClr val="bg1"/>
                </a:solidFill>
                <a:latin typeface="+mj-lt"/>
                <a:cs typeface="Arial" panose="020B0604020202020204" pitchFamily="34" charset="0"/>
              </a:defRPr>
            </a:lvl3pPr>
            <a:lvl4pPr marL="1371600" indent="0">
              <a:buNone/>
              <a:defRPr sz="3000">
                <a:solidFill>
                  <a:schemeClr val="bg1"/>
                </a:solidFill>
                <a:latin typeface="+mj-lt"/>
                <a:cs typeface="Arial" panose="020B0604020202020204" pitchFamily="34" charset="0"/>
              </a:defRPr>
            </a:lvl4pPr>
            <a:lvl5pPr marL="1828800" indent="0">
              <a:buNone/>
              <a:defRPr sz="3000">
                <a:solidFill>
                  <a:schemeClr val="bg1"/>
                </a:solidFill>
                <a:latin typeface="+mj-lt"/>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350634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 Slide">
    <p:spTree>
      <p:nvGrpSpPr>
        <p:cNvPr id="1" name=""/>
        <p:cNvGrpSpPr/>
        <p:nvPr/>
      </p:nvGrpSpPr>
      <p:grpSpPr>
        <a:xfrm>
          <a:off x="0" y="0"/>
          <a:ext cx="0" cy="0"/>
          <a:chOff x="0" y="0"/>
          <a:chExt cx="0" cy="0"/>
        </a:xfrm>
      </p:grpSpPr>
      <p:sp>
        <p:nvSpPr>
          <p:cNvPr id="7" name="Google Shape;58;p12">
            <a:extLst>
              <a:ext uri="{FF2B5EF4-FFF2-40B4-BE49-F238E27FC236}">
                <a16:creationId xmlns:a16="http://schemas.microsoft.com/office/drawing/2014/main" id="{C4610C33-FD88-8E49-AD68-47EFD2DB9932}"/>
              </a:ext>
            </a:extLst>
          </p:cNvPr>
          <p:cNvSpPr/>
          <p:nvPr userDrawn="1"/>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j-lt"/>
              <a:ea typeface="Calibri"/>
              <a:cs typeface="Calibri"/>
              <a:sym typeface="Calibri"/>
            </a:endParaRPr>
          </a:p>
        </p:txBody>
      </p:sp>
      <p:grpSp>
        <p:nvGrpSpPr>
          <p:cNvPr id="8" name="Google Shape;62;p12">
            <a:extLst>
              <a:ext uri="{FF2B5EF4-FFF2-40B4-BE49-F238E27FC236}">
                <a16:creationId xmlns:a16="http://schemas.microsoft.com/office/drawing/2014/main" id="{4C7C851D-875F-324B-8DA7-7DE7700987D3}"/>
              </a:ext>
            </a:extLst>
          </p:cNvPr>
          <p:cNvGrpSpPr/>
          <p:nvPr userDrawn="1"/>
        </p:nvGrpSpPr>
        <p:grpSpPr>
          <a:xfrm>
            <a:off x="3994359" y="1512277"/>
            <a:ext cx="4850703" cy="4423875"/>
            <a:chOff x="1154017" y="-431080"/>
            <a:chExt cx="2785558" cy="2642900"/>
          </a:xfrm>
        </p:grpSpPr>
        <p:sp>
          <p:nvSpPr>
            <p:cNvPr id="9" name="Google Shape;63;p12">
              <a:extLst>
                <a:ext uri="{FF2B5EF4-FFF2-40B4-BE49-F238E27FC236}">
                  <a16:creationId xmlns:a16="http://schemas.microsoft.com/office/drawing/2014/main" id="{6D829792-65F6-D34E-B750-EFA6153470CD}"/>
                </a:ext>
              </a:extLst>
            </p:cNvPr>
            <p:cNvSpPr/>
            <p:nvPr/>
          </p:nvSpPr>
          <p:spPr>
            <a:xfrm>
              <a:off x="1154017" y="503"/>
              <a:ext cx="2785558" cy="1671335"/>
            </a:xfrm>
            <a:prstGeom prst="rect">
              <a:avLst/>
            </a:prstGeom>
            <a:ln/>
            <a:effectLst/>
          </p:spPr>
          <p:style>
            <a:lnRef idx="3">
              <a:schemeClr val="lt1"/>
            </a:lnRef>
            <a:fillRef idx="1">
              <a:schemeClr val="accent1"/>
            </a:fillRef>
            <a:effectRef idx="1">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10" name="Google Shape;64;p12">
              <a:extLst>
                <a:ext uri="{FF2B5EF4-FFF2-40B4-BE49-F238E27FC236}">
                  <a16:creationId xmlns:a16="http://schemas.microsoft.com/office/drawing/2014/main" id="{4A437E81-198D-A64D-9144-542B48DE6F49}"/>
                </a:ext>
              </a:extLst>
            </p:cNvPr>
            <p:cNvSpPr txBox="1"/>
            <p:nvPr/>
          </p:nvSpPr>
          <p:spPr>
            <a:xfrm>
              <a:off x="1154017" y="-431080"/>
              <a:ext cx="2785558" cy="2642900"/>
            </a:xfrm>
            <a:prstGeom prst="rect">
              <a:avLst/>
            </a:prstGeom>
            <a:solidFill>
              <a:srgbClr val="4F81BD"/>
            </a:solidFill>
            <a:ln/>
            <a:effectLst/>
          </p:spPr>
          <p:style>
            <a:lnRef idx="3">
              <a:schemeClr val="lt1"/>
            </a:lnRef>
            <a:fillRef idx="1">
              <a:schemeClr val="accent1"/>
            </a:fillRef>
            <a:effectRef idx="1">
              <a:schemeClr val="accent1"/>
            </a:effectRef>
            <a:fontRef idx="minor">
              <a:schemeClr val="lt1"/>
            </a:fontRef>
          </p:style>
          <p:txBody>
            <a:bodyPr spcFirstLastPara="1" wrap="square" lIns="76200" tIns="76200" rIns="76200" bIns="76200" anchor="ctr" anchorCtr="0">
              <a:noAutofit/>
            </a:bodyPr>
            <a:lstStyle/>
            <a:p>
              <a:pPr lvl="0" algn="ctr">
                <a:lnSpc>
                  <a:spcPct val="90000"/>
                </a:lnSpc>
                <a:buClr>
                  <a:schemeClr val="dk1"/>
                </a:buClr>
                <a:buSzPts val="2000"/>
              </a:pPr>
              <a:endParaRPr sz="3000" b="0" i="0" u="none" strike="noStrike" cap="none">
                <a:solidFill>
                  <a:schemeClr val="lt1"/>
                </a:solidFill>
                <a:ea typeface="Calibri"/>
                <a:cs typeface="Calibri"/>
                <a:sym typeface="Calibri"/>
              </a:endParaRPr>
            </a:p>
          </p:txBody>
        </p:sp>
      </p:grpSp>
      <p:pic>
        <p:nvPicPr>
          <p:cNvPr id="11" name="Google Shape;60;p12">
            <a:extLst>
              <a:ext uri="{FF2B5EF4-FFF2-40B4-BE49-F238E27FC236}">
                <a16:creationId xmlns:a16="http://schemas.microsoft.com/office/drawing/2014/main" id="{7D617150-4594-8842-8767-2E79D45667B9}"/>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cxnSp>
        <p:nvCxnSpPr>
          <p:cNvPr id="12" name="Google Shape;59;p12">
            <a:extLst>
              <a:ext uri="{FF2B5EF4-FFF2-40B4-BE49-F238E27FC236}">
                <a16:creationId xmlns:a16="http://schemas.microsoft.com/office/drawing/2014/main" id="{ECDEF6D4-5B34-004D-AD7C-61E711172E32}"/>
              </a:ext>
            </a:extLst>
          </p:cNvPr>
          <p:cNvCxnSpPr/>
          <p:nvPr userDrawn="1"/>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13" name="Google Shape;61;p12">
            <a:extLst>
              <a:ext uri="{FF2B5EF4-FFF2-40B4-BE49-F238E27FC236}">
                <a16:creationId xmlns:a16="http://schemas.microsoft.com/office/drawing/2014/main" id="{B427A6CD-78C2-6F46-AD63-1474DF075F06}"/>
              </a:ext>
            </a:extLst>
          </p:cNvPr>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a:defRPr>
                <a:latin typeface="Arial" panose="020B0604020202020204" pitchFamily="34" charset="0"/>
                <a:cs typeface="Arial" panose="020B0604020202020204" pitchFamily="34" charset="0"/>
              </a:defRPr>
            </a:lvl1pPr>
          </a:lstStyle>
          <a:p>
            <a:pPr marL="0" lvl="0" indent="0" algn="ctr" rtl="0">
              <a:spcBef>
                <a:spcPts val="0"/>
              </a:spcBef>
              <a:spcAft>
                <a:spcPts val="0"/>
              </a:spcAft>
              <a:buClr>
                <a:srgbClr val="FFFFFF"/>
              </a:buClr>
              <a:buSzPts val="3700"/>
              <a:buFont typeface="Century Gothic"/>
              <a:buNone/>
            </a:pPr>
            <a:r>
              <a:rPr lang="en-GB" sz="4000">
                <a:solidFill>
                  <a:srgbClr val="FFFFFF"/>
                </a:solidFill>
                <a:latin typeface="+mj-lt"/>
                <a:ea typeface="Century Gothic"/>
                <a:cs typeface="Century Gothic"/>
                <a:sym typeface="Century Gothic"/>
              </a:rPr>
              <a:t>Objective</a:t>
            </a:r>
            <a:endParaRPr lang="en-GB" sz="4000">
              <a:solidFill>
                <a:srgbClr val="FFFFFF"/>
              </a:solidFill>
              <a:latin typeface="+mj-lt"/>
              <a:ea typeface="Calibri"/>
              <a:cs typeface="Calibri"/>
              <a:sym typeface="Calibri"/>
            </a:endParaRPr>
          </a:p>
        </p:txBody>
      </p:sp>
      <p:sp>
        <p:nvSpPr>
          <p:cNvPr id="15" name="Text Placeholder 14">
            <a:extLst>
              <a:ext uri="{FF2B5EF4-FFF2-40B4-BE49-F238E27FC236}">
                <a16:creationId xmlns:a16="http://schemas.microsoft.com/office/drawing/2014/main" id="{5D352309-0621-6B41-A1DD-C730DFE6A86B}"/>
              </a:ext>
            </a:extLst>
          </p:cNvPr>
          <p:cNvSpPr>
            <a:spLocks noGrp="1"/>
          </p:cNvSpPr>
          <p:nvPr>
            <p:ph type="body" sz="quarter" idx="10"/>
          </p:nvPr>
        </p:nvSpPr>
        <p:spPr>
          <a:xfrm>
            <a:off x="4114800" y="1655763"/>
            <a:ext cx="4621213" cy="4189412"/>
          </a:xfrm>
          <a:prstGeom prst="rect">
            <a:avLst/>
          </a:prstGeom>
        </p:spPr>
        <p:txBody>
          <a:bodyPr/>
          <a:lstStyle>
            <a:lvl1pPr marL="0" indent="0" algn="ctr">
              <a:buNone/>
              <a:defRPr sz="3000">
                <a:solidFill>
                  <a:schemeClr val="bg1"/>
                </a:solidFill>
              </a:defRPr>
            </a:lvl1pPr>
            <a:lvl2pPr marL="457200" indent="0" algn="ctr">
              <a:buNone/>
              <a:defRPr sz="3000">
                <a:solidFill>
                  <a:schemeClr val="bg1"/>
                </a:solidFill>
              </a:defRPr>
            </a:lvl2pPr>
            <a:lvl3pPr marL="914400" indent="0" algn="ctr">
              <a:buNone/>
              <a:defRPr sz="3000">
                <a:solidFill>
                  <a:schemeClr val="bg1"/>
                </a:solidFill>
              </a:defRPr>
            </a:lvl3pPr>
            <a:lvl4pPr marL="1371600" indent="0" algn="ctr">
              <a:buNone/>
              <a:defRPr sz="3000">
                <a:solidFill>
                  <a:schemeClr val="bg1"/>
                </a:solidFill>
              </a:defRPr>
            </a:lvl4pPr>
            <a:lvl5pPr marL="1828800" indent="0" algn="ctr">
              <a:buNone/>
              <a:defRPr sz="30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25256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Overview/KLP Slide">
    <p:spTree>
      <p:nvGrpSpPr>
        <p:cNvPr id="1" name=""/>
        <p:cNvGrpSpPr/>
        <p:nvPr/>
      </p:nvGrpSpPr>
      <p:grpSpPr>
        <a:xfrm>
          <a:off x="0" y="0"/>
          <a:ext cx="0" cy="0"/>
          <a:chOff x="0" y="0"/>
          <a:chExt cx="0" cy="0"/>
        </a:xfrm>
      </p:grpSpPr>
      <p:sp>
        <p:nvSpPr>
          <p:cNvPr id="7" name="Google Shape;75;p13">
            <a:extLst>
              <a:ext uri="{FF2B5EF4-FFF2-40B4-BE49-F238E27FC236}">
                <a16:creationId xmlns:a16="http://schemas.microsoft.com/office/drawing/2014/main" id="{E6935E0E-5B81-574A-B380-3FE5985A6BAA}"/>
              </a:ext>
            </a:extLst>
          </p:cNvPr>
          <p:cNvSpPr/>
          <p:nvPr userDrawn="1"/>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8" name="Google Shape;76;p13">
            <a:extLst>
              <a:ext uri="{FF2B5EF4-FFF2-40B4-BE49-F238E27FC236}">
                <a16:creationId xmlns:a16="http://schemas.microsoft.com/office/drawing/2014/main" id="{D3B07ED0-BF8F-0141-923F-24C585A0525F}"/>
              </a:ext>
            </a:extLst>
          </p:cNvPr>
          <p:cNvCxnSpPr/>
          <p:nvPr userDrawn="1"/>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9" name="Google Shape;78;p13">
            <a:extLst>
              <a:ext uri="{FF2B5EF4-FFF2-40B4-BE49-F238E27FC236}">
                <a16:creationId xmlns:a16="http://schemas.microsoft.com/office/drawing/2014/main" id="{50A08BCD-EEAF-3741-BF40-15EB6E55AFFE}"/>
              </a:ext>
            </a:extLst>
          </p:cNvPr>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FFFFFF"/>
              </a:buClr>
              <a:buSzPts val="4100"/>
              <a:buFont typeface="Century Gothic"/>
              <a:buNone/>
            </a:pPr>
            <a:r>
              <a:rPr lang="en-GB" sz="4000">
                <a:solidFill>
                  <a:srgbClr val="FFFFFF"/>
                </a:solidFill>
                <a:latin typeface="+mj-lt"/>
                <a:cs typeface="Arial" panose="020B0604020202020204" pitchFamily="34" charset="0"/>
                <a:sym typeface="Century Gothic"/>
              </a:rPr>
              <a:t>Lesson overview</a:t>
            </a:r>
            <a:endParaRPr lang="en-GB" sz="4000">
              <a:solidFill>
                <a:srgbClr val="FFFFFF"/>
              </a:solidFill>
              <a:latin typeface="+mj-lt"/>
              <a:cs typeface="Arial" panose="020B0604020202020204" pitchFamily="34" charset="0"/>
            </a:endParaRPr>
          </a:p>
        </p:txBody>
      </p:sp>
      <p:pic>
        <p:nvPicPr>
          <p:cNvPr id="10" name="Google Shape;60;p12">
            <a:extLst>
              <a:ext uri="{FF2B5EF4-FFF2-40B4-BE49-F238E27FC236}">
                <a16:creationId xmlns:a16="http://schemas.microsoft.com/office/drawing/2014/main" id="{9A60F1B0-AF5C-A640-A5CE-D693C3B88853}"/>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12" name="SmartArt Placeholder 11">
            <a:extLst>
              <a:ext uri="{FF2B5EF4-FFF2-40B4-BE49-F238E27FC236}">
                <a16:creationId xmlns:a16="http://schemas.microsoft.com/office/drawing/2014/main" id="{38D1F15D-D09F-284B-BC7C-48FAAEEE8E3D}"/>
              </a:ext>
            </a:extLst>
          </p:cNvPr>
          <p:cNvSpPr>
            <a:spLocks noGrp="1"/>
          </p:cNvSpPr>
          <p:nvPr>
            <p:ph type="dgm" sz="quarter" idx="10"/>
          </p:nvPr>
        </p:nvSpPr>
        <p:spPr>
          <a:xfrm>
            <a:off x="3990975" y="712788"/>
            <a:ext cx="4905375" cy="5762625"/>
          </a:xfrm>
          <a:prstGeom prst="rect">
            <a:avLst/>
          </a:prstGeom>
        </p:spPr>
        <p:txBody>
          <a:bodyPr/>
          <a:lstStyle/>
          <a:p>
            <a:endParaRPr lang="en-GB"/>
          </a:p>
        </p:txBody>
      </p:sp>
    </p:spTree>
    <p:extLst>
      <p:ext uri="{BB962C8B-B14F-4D97-AF65-F5344CB8AC3E}">
        <p14:creationId xmlns:p14="http://schemas.microsoft.com/office/powerpoint/2010/main" val="2005489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hite Background Main Body Slid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29150" y="1825625"/>
            <a:ext cx="3886200" cy="4351338"/>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9" name="Google Shape;60;p12">
            <a:extLst>
              <a:ext uri="{FF2B5EF4-FFF2-40B4-BE49-F238E27FC236}">
                <a16:creationId xmlns:a16="http://schemas.microsoft.com/office/drawing/2014/main" id="{A31AA853-0E29-3E40-A74F-8FCA7A57DA08}"/>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10" name="Title 9">
            <a:extLst>
              <a:ext uri="{FF2B5EF4-FFF2-40B4-BE49-F238E27FC236}">
                <a16:creationId xmlns:a16="http://schemas.microsoft.com/office/drawing/2014/main" id="{0FBB4FD3-6700-DF48-B837-22BF4C074D0B}"/>
              </a:ext>
            </a:extLst>
          </p:cNvPr>
          <p:cNvSpPr>
            <a:spLocks noGrp="1"/>
          </p:cNvSpPr>
          <p:nvPr>
            <p:ph type="title"/>
          </p:nvPr>
        </p:nvSpPr>
        <p:spPr>
          <a:xfrm>
            <a:off x="628650" y="365125"/>
            <a:ext cx="7886700" cy="1325563"/>
          </a:xfrm>
          <a:prstGeom prst="rect">
            <a:avLst/>
          </a:prstGeom>
        </p:spPr>
        <p:txBody>
          <a:bodyPr/>
          <a:lstStyle>
            <a:lvl1pPr algn="ctr">
              <a:defRPr>
                <a:solidFill>
                  <a:srgbClr val="4F81BD"/>
                </a:solidFill>
              </a:defRPr>
            </a:lvl1pPr>
          </a:lstStyle>
          <a:p>
            <a:r>
              <a:rPr lang="en-GB"/>
              <a:t>Click to edit Master title style</a:t>
            </a:r>
          </a:p>
        </p:txBody>
      </p:sp>
    </p:spTree>
    <p:extLst>
      <p:ext uri="{BB962C8B-B14F-4D97-AF65-F5344CB8AC3E}">
        <p14:creationId xmlns:p14="http://schemas.microsoft.com/office/powerpoint/2010/main" val="2423632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y Background Main Body Slide">
    <p:spTree>
      <p:nvGrpSpPr>
        <p:cNvPr id="1" name=""/>
        <p:cNvGrpSpPr/>
        <p:nvPr/>
      </p:nvGrpSpPr>
      <p:grpSpPr>
        <a:xfrm>
          <a:off x="0" y="0"/>
          <a:ext cx="0" cy="0"/>
          <a:chOff x="0" y="0"/>
          <a:chExt cx="0" cy="0"/>
        </a:xfrm>
      </p:grpSpPr>
      <p:sp>
        <p:nvSpPr>
          <p:cNvPr id="11" name="Google Shape;129;p16">
            <a:extLst>
              <a:ext uri="{FF2B5EF4-FFF2-40B4-BE49-F238E27FC236}">
                <a16:creationId xmlns:a16="http://schemas.microsoft.com/office/drawing/2014/main" id="{61207EC8-9CF7-024E-AC1B-7ABF3D89D24E}"/>
              </a:ext>
            </a:extLst>
          </p:cNvPr>
          <p:cNvSpPr/>
          <p:nvPr userDrawn="1"/>
        </p:nvSpPr>
        <p:spPr>
          <a:xfrm>
            <a:off x="148281" y="160637"/>
            <a:ext cx="8872151" cy="6586151"/>
          </a:xfrm>
          <a:prstGeom prst="rect">
            <a:avLst/>
          </a:prstGeom>
          <a:solidFill>
            <a:schemeClr val="dk1">
              <a:alpha val="9803"/>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2" name="Title 1"/>
          <p:cNvSpPr>
            <a:spLocks noGrp="1"/>
          </p:cNvSpPr>
          <p:nvPr>
            <p:ph type="title"/>
          </p:nvPr>
        </p:nvSpPr>
        <p:spPr>
          <a:xfrm>
            <a:off x="629841" y="365126"/>
            <a:ext cx="7886700" cy="1325563"/>
          </a:xfrm>
          <a:prstGeom prst="rect">
            <a:avLst/>
          </a:prstGeom>
        </p:spPr>
        <p:txBody>
          <a:bodyPr/>
          <a:lstStyle>
            <a:lvl1pPr>
              <a:defRPr lang="en-US" dirty="0">
                <a:solidFill>
                  <a:srgbClr val="4F81BD"/>
                </a:solidFill>
              </a:defRPr>
            </a:lvl1pPr>
          </a:lstStyle>
          <a:p>
            <a:pPr lvl="0" algn="ctr"/>
            <a:r>
              <a:rPr lang="en-GB"/>
              <a:t>Click to edit Master title style</a:t>
            </a:r>
            <a:endParaRPr lang="en-US"/>
          </a:p>
        </p:txBody>
      </p:sp>
      <p:sp>
        <p:nvSpPr>
          <p:cNvPr id="4" name="Content Placeholder 3"/>
          <p:cNvSpPr>
            <a:spLocks noGrp="1"/>
          </p:cNvSpPr>
          <p:nvPr>
            <p:ph sz="half" idx="2"/>
          </p:nvPr>
        </p:nvSpPr>
        <p:spPr>
          <a:xfrm>
            <a:off x="629841" y="1895178"/>
            <a:ext cx="7886699" cy="4294485"/>
          </a:xfrm>
          <a:prstGeom prst="rect">
            <a:avLst/>
          </a:prstGeom>
        </p:spPr>
        <p:txBody>
          <a:bodyPr/>
          <a:lstStyle>
            <a:lvl1pPr>
              <a:defRPr sz="3600"/>
            </a:lvl1pPr>
            <a:lvl2pPr>
              <a:defRPr sz="3600"/>
            </a:lvl2pPr>
            <a:lvl3pPr>
              <a:defRPr sz="3600"/>
            </a:lvl3pPr>
            <a:lvl4pPr>
              <a:defRPr sz="3600"/>
            </a:lvl4pPr>
            <a:lvl5pPr>
              <a:defRPr sz="3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Google Shape;60;p12">
            <a:extLst>
              <a:ext uri="{FF2B5EF4-FFF2-40B4-BE49-F238E27FC236}">
                <a16:creationId xmlns:a16="http://schemas.microsoft.com/office/drawing/2014/main" id="{32646B5E-85C9-554F-8CB5-E03B1CB70C0A}"/>
              </a:ext>
            </a:extLst>
          </p:cNvPr>
          <p:cNvPicPr preferRelativeResize="0"/>
          <p:nvPr userDrawn="1"/>
        </p:nvPicPr>
        <p:blipFill rotWithShape="1">
          <a:blip r:embed="rId2">
            <a:alphaModFix/>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3404649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LP Title Slide">
    <p:spTree>
      <p:nvGrpSpPr>
        <p:cNvPr id="1" name=""/>
        <p:cNvGrpSpPr/>
        <p:nvPr/>
      </p:nvGrpSpPr>
      <p:grpSpPr>
        <a:xfrm>
          <a:off x="0" y="0"/>
          <a:ext cx="0" cy="0"/>
          <a:chOff x="0" y="0"/>
          <a:chExt cx="0" cy="0"/>
        </a:xfrm>
      </p:grpSpPr>
      <p:sp>
        <p:nvSpPr>
          <p:cNvPr id="6" name="Google Shape;107;p14">
            <a:extLst>
              <a:ext uri="{FF2B5EF4-FFF2-40B4-BE49-F238E27FC236}">
                <a16:creationId xmlns:a16="http://schemas.microsoft.com/office/drawing/2014/main" id="{094BAD8F-DB4C-AD49-987F-0799EB4121F5}"/>
              </a:ext>
            </a:extLst>
          </p:cNvPr>
          <p:cNvSpPr/>
          <p:nvPr userDrawn="1"/>
        </p:nvSpPr>
        <p:spPr>
          <a:xfrm>
            <a:off x="388484" y="476778"/>
            <a:ext cx="5860116" cy="5920653"/>
          </a:xfrm>
          <a:prstGeom prst="rect">
            <a:avLst/>
          </a:prstGeom>
          <a:solidFill>
            <a:srgbClr val="4F81BD"/>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 name="Google Shape;109;p14">
            <a:extLst>
              <a:ext uri="{FF2B5EF4-FFF2-40B4-BE49-F238E27FC236}">
                <a16:creationId xmlns:a16="http://schemas.microsoft.com/office/drawing/2014/main" id="{09C46BCE-6F14-144D-89DC-99A561DCE494}"/>
              </a:ext>
            </a:extLst>
          </p:cNvPr>
          <p:cNvSpPr/>
          <p:nvPr userDrawn="1"/>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8" name="Google Shape;108;p14">
            <a:extLst>
              <a:ext uri="{FF2B5EF4-FFF2-40B4-BE49-F238E27FC236}">
                <a16:creationId xmlns:a16="http://schemas.microsoft.com/office/drawing/2014/main" id="{93DB6962-73EE-3C4A-88E8-77C1FAA01136}"/>
              </a:ext>
            </a:extLst>
          </p:cNvPr>
          <p:cNvCxnSpPr/>
          <p:nvPr userDrawn="1"/>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10" name="Text Placeholder 9">
            <a:extLst>
              <a:ext uri="{FF2B5EF4-FFF2-40B4-BE49-F238E27FC236}">
                <a16:creationId xmlns:a16="http://schemas.microsoft.com/office/drawing/2014/main" id="{F559BCBC-1C10-8548-AC9A-5EC11C756635}"/>
              </a:ext>
            </a:extLst>
          </p:cNvPr>
          <p:cNvSpPr>
            <a:spLocks noGrp="1"/>
          </p:cNvSpPr>
          <p:nvPr>
            <p:ph type="body" sz="quarter" idx="10"/>
          </p:nvPr>
        </p:nvSpPr>
        <p:spPr>
          <a:xfrm>
            <a:off x="1420813" y="1865870"/>
            <a:ext cx="4300537" cy="2285443"/>
          </a:xfrm>
          <a:prstGeom prst="rect">
            <a:avLst/>
          </a:prstGeom>
        </p:spPr>
        <p:txBody>
          <a:bodyPr/>
          <a:lstStyle>
            <a:lvl1pPr marL="0" indent="0" algn="r">
              <a:buNone/>
              <a:defRPr sz="4000">
                <a:solidFill>
                  <a:schemeClr val="bg1"/>
                </a:solidFill>
                <a:latin typeface="+mj-lt"/>
              </a:defRPr>
            </a:lvl1pPr>
            <a:lvl2pPr marL="457200" indent="0" algn="r">
              <a:buNone/>
              <a:defRPr sz="4000">
                <a:solidFill>
                  <a:schemeClr val="bg1"/>
                </a:solidFill>
                <a:latin typeface="+mj-lt"/>
              </a:defRPr>
            </a:lvl2pPr>
            <a:lvl3pPr marL="914400" indent="0" algn="r">
              <a:buNone/>
              <a:defRPr sz="4000">
                <a:solidFill>
                  <a:schemeClr val="bg1"/>
                </a:solidFill>
                <a:latin typeface="+mj-lt"/>
              </a:defRPr>
            </a:lvl3pPr>
            <a:lvl4pPr marL="1371600" indent="0" algn="r">
              <a:buNone/>
              <a:defRPr sz="4000">
                <a:solidFill>
                  <a:schemeClr val="bg1"/>
                </a:solidFill>
                <a:latin typeface="+mj-lt"/>
              </a:defRPr>
            </a:lvl4pPr>
            <a:lvl5pPr marL="1828800" indent="0" algn="r">
              <a:buNone/>
              <a:defRPr sz="4000">
                <a:solidFill>
                  <a:schemeClr val="bg1"/>
                </a:solidFill>
                <a:latin typeface="+mj-l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492819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estions Slide">
    <p:spTree>
      <p:nvGrpSpPr>
        <p:cNvPr id="1" name=""/>
        <p:cNvGrpSpPr/>
        <p:nvPr/>
      </p:nvGrpSpPr>
      <p:grpSpPr>
        <a:xfrm>
          <a:off x="0" y="0"/>
          <a:ext cx="0" cy="0"/>
          <a:chOff x="0" y="0"/>
          <a:chExt cx="0" cy="0"/>
        </a:xfrm>
      </p:grpSpPr>
      <p:sp>
        <p:nvSpPr>
          <p:cNvPr id="5" name="Google Shape;263;p27">
            <a:extLst>
              <a:ext uri="{FF2B5EF4-FFF2-40B4-BE49-F238E27FC236}">
                <a16:creationId xmlns:a16="http://schemas.microsoft.com/office/drawing/2014/main" id="{4241DE24-FBA9-BB40-BE36-CA494FD9C19C}"/>
              </a:ext>
            </a:extLst>
          </p:cNvPr>
          <p:cNvSpPr/>
          <p:nvPr userDrawn="1"/>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 name="Google Shape;263;p27">
            <a:extLst>
              <a:ext uri="{FF2B5EF4-FFF2-40B4-BE49-F238E27FC236}">
                <a16:creationId xmlns:a16="http://schemas.microsoft.com/office/drawing/2014/main" id="{2D024A62-6120-7F49-A482-136FA6CDB5AE}"/>
              </a:ext>
            </a:extLst>
          </p:cNvPr>
          <p:cNvSpPr/>
          <p:nvPr userDrawn="1"/>
        </p:nvSpPr>
        <p:spPr>
          <a:xfrm>
            <a:off x="0" y="0"/>
            <a:ext cx="5835394" cy="6858000"/>
          </a:xfrm>
          <a:prstGeom prst="rect">
            <a:avLst/>
          </a:prstGeom>
          <a:solidFill>
            <a:schemeClr val="tx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7" name="Google Shape;265;p27">
            <a:extLst>
              <a:ext uri="{FF2B5EF4-FFF2-40B4-BE49-F238E27FC236}">
                <a16:creationId xmlns:a16="http://schemas.microsoft.com/office/drawing/2014/main" id="{AD67C72D-6666-0F4A-A4E0-DB2369FDA813}"/>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9" name="Google Shape;264;p27">
            <a:extLst>
              <a:ext uri="{FF2B5EF4-FFF2-40B4-BE49-F238E27FC236}">
                <a16:creationId xmlns:a16="http://schemas.microsoft.com/office/drawing/2014/main" id="{8288DE20-716C-8746-AA58-1C8FAD55BB0F}"/>
              </a:ext>
            </a:extLst>
          </p:cNvPr>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6000"/>
              <a:buFont typeface="Calibri"/>
              <a:buNone/>
            </a:pPr>
            <a:r>
              <a:rPr lang="en-GB" sz="6000">
                <a:solidFill>
                  <a:schemeClr val="lt1"/>
                </a:solidFill>
                <a:latin typeface="+mj-lt"/>
                <a:ea typeface="Calibri"/>
                <a:cs typeface="Calibri"/>
                <a:sym typeface="Calibri"/>
              </a:rPr>
              <a:t>Questions?</a:t>
            </a:r>
            <a:endParaRPr lang="en-GB">
              <a:latin typeface="+mj-lt"/>
            </a:endParaRPr>
          </a:p>
        </p:txBody>
      </p:sp>
    </p:spTree>
    <p:extLst>
      <p:ext uri="{BB962C8B-B14F-4D97-AF65-F5344CB8AC3E}">
        <p14:creationId xmlns:p14="http://schemas.microsoft.com/office/powerpoint/2010/main" val="1113128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620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11.sv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15.sv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hyperlink" Target="https://unsaferguard.org/un-saferguard/blast-damage-estimation"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hyperlink" Target="https://unsaferguard.org/un-saferguard/explosion-danger-area" TargetMode="External"/><Relationship Id="rId4" Type="http://schemas.openxmlformats.org/officeDocument/2006/relationships/hyperlink" Target="https://unsaferguard.org/un-saferguard/gurney"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11.sv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5.xml"/><Relationship Id="rId5" Type="http://schemas.openxmlformats.org/officeDocument/2006/relationships/image" Target="../media/image11.sv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5.xml"/><Relationship Id="rId5" Type="http://schemas.openxmlformats.org/officeDocument/2006/relationships/image" Target="../media/image11.sv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11.svg"/></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89D5D4-E6DB-A743-880E-98F6F4DFECC4}"/>
              </a:ext>
            </a:extLst>
          </p:cNvPr>
          <p:cNvSpPr>
            <a:spLocks noGrp="1"/>
          </p:cNvSpPr>
          <p:nvPr>
            <p:ph type="body" sz="quarter" idx="10"/>
          </p:nvPr>
        </p:nvSpPr>
        <p:spPr/>
        <p:txBody>
          <a:bodyPr/>
          <a:lstStyle/>
          <a:p>
            <a:pPr lvl="0">
              <a:spcBef>
                <a:spcPts val="0"/>
              </a:spcBef>
              <a:buClr>
                <a:srgbClr val="FFFFFF"/>
              </a:buClr>
              <a:buSzPts val="2400"/>
            </a:pPr>
            <a:r>
              <a:rPr lang="en-GB">
                <a:solidFill>
                  <a:srgbClr val="FFFFFF"/>
                </a:solidFill>
                <a:latin typeface="Arial"/>
                <a:ea typeface="Arial"/>
                <a:cs typeface="Arial"/>
                <a:sym typeface="Arial"/>
              </a:rPr>
              <a:t>Weapons and Ammunition Management in UN Peace Operations</a:t>
            </a:r>
            <a:endParaRPr lang="en-GB"/>
          </a:p>
        </p:txBody>
      </p:sp>
      <p:sp>
        <p:nvSpPr>
          <p:cNvPr id="3" name="Text Placeholder 2">
            <a:extLst>
              <a:ext uri="{FF2B5EF4-FFF2-40B4-BE49-F238E27FC236}">
                <a16:creationId xmlns:a16="http://schemas.microsoft.com/office/drawing/2014/main" id="{BCCC8F47-0AFF-7D48-88B0-44F37B0BA5E2}"/>
              </a:ext>
            </a:extLst>
          </p:cNvPr>
          <p:cNvSpPr>
            <a:spLocks noGrp="1"/>
          </p:cNvSpPr>
          <p:nvPr>
            <p:ph type="body" sz="quarter" idx="11"/>
          </p:nvPr>
        </p:nvSpPr>
        <p:spPr/>
        <p:txBody>
          <a:bodyPr/>
          <a:lstStyle/>
          <a:p>
            <a:r>
              <a:rPr lang="en-GB" b="1" dirty="0"/>
              <a:t>Explosive Risk Assessment</a:t>
            </a:r>
            <a:r>
              <a:rPr lang="en-IE" b="1" dirty="0"/>
              <a:t> </a:t>
            </a:r>
          </a:p>
        </p:txBody>
      </p:sp>
    </p:spTree>
    <p:extLst>
      <p:ext uri="{BB962C8B-B14F-4D97-AF65-F5344CB8AC3E}">
        <p14:creationId xmlns:p14="http://schemas.microsoft.com/office/powerpoint/2010/main" val="1024572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Definitions:</a:t>
            </a:r>
            <a:br>
              <a:rPr lang="en-IE"/>
            </a:b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02514"/>
            <a:ext cx="7886699" cy="4294485"/>
          </a:xfrm>
        </p:spPr>
        <p:txBody>
          <a:bodyPr/>
          <a:lstStyle/>
          <a:p>
            <a:pPr marL="371475" indent="-371475"/>
            <a:r>
              <a:rPr lang="en-IE" b="1"/>
              <a:t>Harm:</a:t>
            </a:r>
          </a:p>
          <a:p>
            <a:pPr marL="15875" lvl="1" indent="-15875">
              <a:buNone/>
            </a:pPr>
            <a:r>
              <a:rPr lang="en-IE" i="1"/>
              <a:t>“physical injury or damage to the health of people, or damage to property or the environment.”</a:t>
            </a:r>
          </a:p>
          <a:p>
            <a:pPr marL="15875" lvl="1" indent="-15875">
              <a:buNone/>
            </a:pPr>
            <a:r>
              <a:rPr lang="en-IE" i="1"/>
              <a:t> </a:t>
            </a:r>
            <a:endParaRPr lang="en-IE"/>
          </a:p>
          <a:p>
            <a:pPr marL="371475" indent="-371475"/>
            <a:r>
              <a:rPr lang="en-IE" b="1"/>
              <a:t>Hazard:</a:t>
            </a:r>
          </a:p>
          <a:p>
            <a:pPr marL="15875" lvl="1" indent="-15875">
              <a:buNone/>
            </a:pPr>
            <a:r>
              <a:rPr lang="en-IE" i="1"/>
              <a:t>“a potential source of harm”.</a:t>
            </a:r>
            <a:br>
              <a:rPr lang="en-IE" i="1"/>
            </a:br>
            <a:endParaRPr lang="en-IE"/>
          </a:p>
          <a:p>
            <a:pPr lvl="1"/>
            <a:endParaRPr lang="en-IE"/>
          </a:p>
        </p:txBody>
      </p:sp>
    </p:spTree>
    <p:extLst>
      <p:ext uri="{BB962C8B-B14F-4D97-AF65-F5344CB8AC3E}">
        <p14:creationId xmlns:p14="http://schemas.microsoft.com/office/powerpoint/2010/main" val="2271791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Definitions:</a:t>
            </a:r>
            <a:br>
              <a:rPr lang="en-IE"/>
            </a:b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7459" y="1471845"/>
            <a:ext cx="7886699" cy="4294485"/>
          </a:xfrm>
        </p:spPr>
        <p:txBody>
          <a:bodyPr/>
          <a:lstStyle/>
          <a:p>
            <a:pPr marL="371475" indent="-371475"/>
            <a:r>
              <a:rPr lang="en-IE" sz="2800" b="1"/>
              <a:t>Risk:</a:t>
            </a:r>
          </a:p>
          <a:p>
            <a:pPr marL="0" indent="0">
              <a:buNone/>
            </a:pPr>
            <a:r>
              <a:rPr lang="en-IE" sz="2800" i="1"/>
              <a:t>“a combination of the probability of occurrence of harm and the severity of that harm</a:t>
            </a:r>
            <a:r>
              <a:rPr lang="en-IE" sz="2800"/>
              <a:t>.”</a:t>
            </a:r>
          </a:p>
          <a:p>
            <a:pPr marL="0" indent="0">
              <a:buNone/>
            </a:pPr>
            <a:endParaRPr lang="en-IE" sz="2800"/>
          </a:p>
          <a:p>
            <a:pPr marL="0" indent="0" algn="ctr">
              <a:buNone/>
            </a:pPr>
            <a:r>
              <a:rPr lang="en-IE" sz="2800">
                <a:solidFill>
                  <a:srgbClr val="4F81BD"/>
                </a:solidFill>
              </a:rPr>
              <a:t>Risk = Likelihood x Consequence</a:t>
            </a:r>
            <a:br>
              <a:rPr lang="en-IE" sz="2800"/>
            </a:br>
            <a:endParaRPr lang="en-IE" sz="2800"/>
          </a:p>
          <a:p>
            <a:pPr marL="371475" indent="-371475"/>
            <a:r>
              <a:rPr lang="en-IE" sz="2800" b="1"/>
              <a:t>Risk Evaluation:</a:t>
            </a:r>
          </a:p>
          <a:p>
            <a:pPr marL="371475" indent="-371475"/>
            <a:endParaRPr lang="en-IE" sz="2800" b="1"/>
          </a:p>
          <a:p>
            <a:pPr marL="15875" lvl="1" indent="0">
              <a:buNone/>
            </a:pPr>
            <a:r>
              <a:rPr lang="en-IE" sz="2800" i="1"/>
              <a:t>“the process based on risk analysis to determine whether the tolerable risk has been achieved”.</a:t>
            </a:r>
            <a:br>
              <a:rPr lang="en-IE" i="1"/>
            </a:br>
            <a:br>
              <a:rPr lang="en-IE" i="1"/>
            </a:br>
            <a:endParaRPr lang="en-IE"/>
          </a:p>
          <a:p>
            <a:pPr lvl="1"/>
            <a:endParaRPr lang="en-IE"/>
          </a:p>
        </p:txBody>
      </p:sp>
    </p:spTree>
    <p:extLst>
      <p:ext uri="{BB962C8B-B14F-4D97-AF65-F5344CB8AC3E}">
        <p14:creationId xmlns:p14="http://schemas.microsoft.com/office/powerpoint/2010/main" val="3430773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Definitions:</a:t>
            </a:r>
            <a:br>
              <a:rPr lang="en-IE"/>
            </a:b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7459" y="1281757"/>
            <a:ext cx="7886699" cy="4294485"/>
          </a:xfrm>
        </p:spPr>
        <p:txBody>
          <a:bodyPr/>
          <a:lstStyle/>
          <a:p>
            <a:pPr marL="371475" indent="-371475"/>
            <a:r>
              <a:rPr lang="en-IE" b="1"/>
              <a:t>Risk Assessment:</a:t>
            </a:r>
          </a:p>
          <a:p>
            <a:pPr marL="15875" lvl="1" indent="0">
              <a:buNone/>
            </a:pPr>
            <a:r>
              <a:rPr lang="en-IE" i="1"/>
              <a:t>“The overall process comprising a risk analysis and a risk evaluation”.</a:t>
            </a:r>
            <a:r>
              <a:rPr lang="en-IE"/>
              <a:t> </a:t>
            </a:r>
            <a:br>
              <a:rPr lang="en-IE"/>
            </a:br>
            <a:endParaRPr lang="en-IE"/>
          </a:p>
          <a:p>
            <a:pPr marL="371475" indent="-371475"/>
            <a:r>
              <a:rPr lang="en-IE" b="1"/>
              <a:t>Risk Management:</a:t>
            </a:r>
          </a:p>
          <a:p>
            <a:pPr marL="15875" lvl="1" indent="0">
              <a:buNone/>
            </a:pPr>
            <a:r>
              <a:rPr lang="en-IE" i="1"/>
              <a:t>“The complete risk-based decision-making process”. </a:t>
            </a:r>
            <a:br>
              <a:rPr lang="en-IE" i="1"/>
            </a:br>
            <a:endParaRPr lang="en-IE"/>
          </a:p>
          <a:p>
            <a:pPr lvl="1"/>
            <a:endParaRPr lang="en-IE"/>
          </a:p>
        </p:txBody>
      </p:sp>
    </p:spTree>
    <p:extLst>
      <p:ext uri="{BB962C8B-B14F-4D97-AF65-F5344CB8AC3E}">
        <p14:creationId xmlns:p14="http://schemas.microsoft.com/office/powerpoint/2010/main" val="52380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Definitions:</a:t>
            </a:r>
            <a:br>
              <a:rPr lang="en-IE"/>
            </a:b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8650" y="1281757"/>
            <a:ext cx="7886699" cy="5211117"/>
          </a:xfrm>
        </p:spPr>
        <p:txBody>
          <a:bodyPr/>
          <a:lstStyle/>
          <a:p>
            <a:pPr marL="371475" indent="-371475"/>
            <a:r>
              <a:rPr lang="en-IE" b="1"/>
              <a:t>Risk Mitigation:</a:t>
            </a:r>
          </a:p>
          <a:p>
            <a:pPr marL="15875" lvl="1" indent="0">
              <a:buNone/>
            </a:pPr>
            <a:r>
              <a:rPr lang="en-IE"/>
              <a:t>“The measures taken to reduce the effects should an explosion or deflagration occur”. </a:t>
            </a:r>
            <a:br>
              <a:rPr lang="en-IE"/>
            </a:br>
            <a:endParaRPr lang="en-IE"/>
          </a:p>
          <a:p>
            <a:pPr marL="371475" indent="-371475"/>
            <a:r>
              <a:rPr lang="en-IE" b="1"/>
              <a:t>Risk Reduction</a:t>
            </a:r>
          </a:p>
          <a:p>
            <a:pPr marL="15875" lvl="1" indent="0">
              <a:buNone/>
            </a:pPr>
            <a:r>
              <a:rPr lang="en-IE" sz="3200" i="1"/>
              <a:t>“Actions taken to lessen the probability, negative consequences or both, associated with a particular risk.” </a:t>
            </a:r>
            <a:br>
              <a:rPr lang="en-IE" i="1"/>
            </a:br>
            <a:endParaRPr lang="en-IE"/>
          </a:p>
          <a:p>
            <a:pPr lvl="1"/>
            <a:endParaRPr lang="en-IE"/>
          </a:p>
        </p:txBody>
      </p:sp>
    </p:spTree>
    <p:extLst>
      <p:ext uri="{BB962C8B-B14F-4D97-AF65-F5344CB8AC3E}">
        <p14:creationId xmlns:p14="http://schemas.microsoft.com/office/powerpoint/2010/main" val="360338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Definitions:</a:t>
            </a:r>
            <a:br>
              <a:rPr lang="en-IE"/>
            </a:b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286934"/>
            <a:ext cx="7886699" cy="4902730"/>
          </a:xfrm>
        </p:spPr>
        <p:txBody>
          <a:bodyPr/>
          <a:lstStyle/>
          <a:p>
            <a:pPr marL="371475" indent="-371475"/>
            <a:r>
              <a:rPr lang="en-IE" b="1"/>
              <a:t>Safety: </a:t>
            </a:r>
            <a:endParaRPr lang="en-IE" i="1"/>
          </a:p>
          <a:p>
            <a:pPr marL="15875" lvl="1" indent="0">
              <a:buNone/>
            </a:pPr>
            <a:r>
              <a:rPr lang="en-IE" i="1"/>
              <a:t>“The reduction of risk to a tolerable level”.</a:t>
            </a:r>
            <a:br>
              <a:rPr lang="en-IE"/>
            </a:br>
            <a:endParaRPr lang="en-IE"/>
          </a:p>
          <a:p>
            <a:pPr marL="371475" indent="-371475"/>
            <a:r>
              <a:rPr lang="en-IE" b="1"/>
              <a:t>Tolerable Risk:</a:t>
            </a:r>
          </a:p>
          <a:p>
            <a:pPr marL="15875" lvl="1" indent="0">
              <a:buNone/>
            </a:pPr>
            <a:r>
              <a:rPr lang="en-IE" i="1"/>
              <a:t>“The risk that is accepted in a given context based on the current values of society”.</a:t>
            </a:r>
            <a:br>
              <a:rPr lang="en-IE" i="1"/>
            </a:br>
            <a:endParaRPr lang="en-IE"/>
          </a:p>
          <a:p>
            <a:pPr lvl="1"/>
            <a:endParaRPr lang="en-IE"/>
          </a:p>
        </p:txBody>
      </p:sp>
    </p:spTree>
    <p:extLst>
      <p:ext uri="{BB962C8B-B14F-4D97-AF65-F5344CB8AC3E}">
        <p14:creationId xmlns:p14="http://schemas.microsoft.com/office/powerpoint/2010/main" val="13132313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Definitions:</a:t>
            </a:r>
            <a:br>
              <a:rPr lang="en-IE"/>
            </a:b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pPr marL="15875" indent="0">
              <a:buNone/>
            </a:pPr>
            <a:r>
              <a:rPr lang="en-IE" b="1" dirty="0"/>
              <a:t>ALARP</a:t>
            </a:r>
            <a:endParaRPr lang="en-US" dirty="0"/>
          </a:p>
          <a:p>
            <a:pPr marL="0" indent="0">
              <a:buNone/>
            </a:pPr>
            <a:r>
              <a:rPr lang="en-IE" i="1" dirty="0"/>
              <a:t>“As Low As Reasonably Practical”.</a:t>
            </a:r>
            <a:br>
              <a:rPr lang="en-IE" i="1" dirty="0"/>
            </a:br>
            <a:endParaRPr lang="en-IE"/>
          </a:p>
          <a:p>
            <a:pPr marL="457200" lvl="1" indent="0">
              <a:buNone/>
            </a:pPr>
            <a:endParaRPr lang="en-US" dirty="0">
              <a:cs typeface="Arial" panose="020B0604020202020204"/>
            </a:endParaRPr>
          </a:p>
        </p:txBody>
      </p:sp>
      <p:pic>
        <p:nvPicPr>
          <p:cNvPr id="4" name="Picture 4" descr="Diagram, funnel chart&#10;&#10;Description automatically generated">
            <a:extLst>
              <a:ext uri="{FF2B5EF4-FFF2-40B4-BE49-F238E27FC236}">
                <a16:creationId xmlns:a16="http://schemas.microsoft.com/office/drawing/2014/main" id="{0F43125D-0145-4B75-972D-B66DF3E0507E}"/>
              </a:ext>
            </a:extLst>
          </p:cNvPr>
          <p:cNvPicPr>
            <a:picLocks noChangeAspect="1"/>
          </p:cNvPicPr>
          <p:nvPr/>
        </p:nvPicPr>
        <p:blipFill>
          <a:blip r:embed="rId3"/>
          <a:stretch>
            <a:fillRect/>
          </a:stretch>
        </p:blipFill>
        <p:spPr>
          <a:xfrm>
            <a:off x="1674033" y="3389811"/>
            <a:ext cx="5795932" cy="2918128"/>
          </a:xfrm>
          <a:prstGeom prst="rect">
            <a:avLst/>
          </a:prstGeom>
        </p:spPr>
      </p:pic>
    </p:spTree>
    <p:extLst>
      <p:ext uri="{BB962C8B-B14F-4D97-AF65-F5344CB8AC3E}">
        <p14:creationId xmlns:p14="http://schemas.microsoft.com/office/powerpoint/2010/main" val="462340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Tolerable Risk Levels (ALARP)</a:t>
            </a:r>
            <a:br>
              <a:rPr lang="en-IE"/>
            </a:br>
            <a:endParaRPr lang="en-IE"/>
          </a:p>
        </p:txBody>
      </p:sp>
      <p:graphicFrame>
        <p:nvGraphicFramePr>
          <p:cNvPr id="6" name="Content Placeholder 3">
            <a:extLst>
              <a:ext uri="{FF2B5EF4-FFF2-40B4-BE49-F238E27FC236}">
                <a16:creationId xmlns:a16="http://schemas.microsoft.com/office/drawing/2014/main" id="{BB5C655A-79DB-BE4B-9E66-F49C2D7AFA17}"/>
              </a:ext>
            </a:extLst>
          </p:cNvPr>
          <p:cNvGraphicFramePr>
            <a:graphicFrameLocks/>
          </p:cNvGraphicFramePr>
          <p:nvPr>
            <p:extLst>
              <p:ext uri="{D42A27DB-BD31-4B8C-83A1-F6EECF244321}">
                <p14:modId xmlns:p14="http://schemas.microsoft.com/office/powerpoint/2010/main" val="1590831911"/>
              </p:ext>
            </p:extLst>
          </p:nvPr>
        </p:nvGraphicFramePr>
        <p:xfrm>
          <a:off x="627459" y="1076086"/>
          <a:ext cx="7886699" cy="5416788"/>
        </p:xfrm>
        <a:graphic>
          <a:graphicData uri="http://schemas.openxmlformats.org/drawingml/2006/table">
            <a:tbl>
              <a:tblPr firstRow="1" firstCol="1" lastRow="1" lastCol="1" bandRow="1" bandCol="1"/>
              <a:tblGrid>
                <a:gridCol w="2093164">
                  <a:extLst>
                    <a:ext uri="{9D8B030D-6E8A-4147-A177-3AD203B41FA5}">
                      <a16:colId xmlns:a16="http://schemas.microsoft.com/office/drawing/2014/main" val="812968072"/>
                    </a:ext>
                  </a:extLst>
                </a:gridCol>
                <a:gridCol w="1286934">
                  <a:extLst>
                    <a:ext uri="{9D8B030D-6E8A-4147-A177-3AD203B41FA5}">
                      <a16:colId xmlns:a16="http://schemas.microsoft.com/office/drawing/2014/main" val="1692304008"/>
                    </a:ext>
                  </a:extLst>
                </a:gridCol>
                <a:gridCol w="4506601">
                  <a:extLst>
                    <a:ext uri="{9D8B030D-6E8A-4147-A177-3AD203B41FA5}">
                      <a16:colId xmlns:a16="http://schemas.microsoft.com/office/drawing/2014/main" val="934959087"/>
                    </a:ext>
                  </a:extLst>
                </a:gridCol>
              </a:tblGrid>
              <a:tr h="193948">
                <a:tc>
                  <a:txBody>
                    <a:bodyPr/>
                    <a:lstStyle/>
                    <a:p>
                      <a:pPr marL="411480" algn="l" fontAlgn="t">
                        <a:spcBef>
                          <a:spcPts val="810"/>
                        </a:spcBef>
                        <a:spcAft>
                          <a:spcPts val="0"/>
                        </a:spcAft>
                      </a:pPr>
                      <a:r>
                        <a:rPr lang="en-US" sz="12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‘At</a:t>
                      </a:r>
                      <a:r>
                        <a:rPr lang="en-US" sz="1200" b="1" i="0" u="none" strike="noStrike" spc="-1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Risk’</a:t>
                      </a:r>
                      <a:r>
                        <a:rPr lang="en-US" sz="1200" b="1" i="0" u="none" strike="noStrike" spc="-2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Group</a:t>
                      </a:r>
                      <a:endParaRPr lang="en-US" sz="1200" b="0" i="0" u="none" strike="noStrike">
                        <a:solidFill>
                          <a:schemeClr val="bg1"/>
                        </a:solidFill>
                        <a:effectLst/>
                        <a:latin typeface="Arial" panose="020B0604020202020204" pitchFamily="34" charset="0"/>
                      </a:endParaRPr>
                    </a:p>
                  </a:txBody>
                  <a:tcPr marL="7143" marR="7143" marT="714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0" marR="91440" indent="-164592" algn="l" fontAlgn="t">
                        <a:spcBef>
                          <a:spcPts val="235"/>
                        </a:spcBef>
                        <a:spcAft>
                          <a:spcPts val="0"/>
                        </a:spcAft>
                      </a:pPr>
                      <a:r>
                        <a:rPr lang="en-US" sz="12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Tolerable</a:t>
                      </a:r>
                      <a:r>
                        <a:rPr lang="en-US" sz="1200" b="1" i="0" u="none" strike="noStrike" spc="-7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Risk</a:t>
                      </a:r>
                      <a:r>
                        <a:rPr lang="en-US" sz="1200" b="1" i="0" u="none" strike="noStrike" spc="-26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Level</a:t>
                      </a:r>
                      <a:r>
                        <a:rPr lang="en-US" sz="1200" b="1" i="0" u="none" strike="noStrike"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(IR)</a:t>
                      </a:r>
                      <a:endParaRPr lang="en-US" sz="1200" b="0" i="0" u="none" strike="noStrike">
                        <a:solidFill>
                          <a:schemeClr val="bg1"/>
                        </a:solidFill>
                        <a:effectLst/>
                        <a:latin typeface="Arial" panose="020B0604020202020204" pitchFamily="34" charset="0"/>
                      </a:endParaRPr>
                    </a:p>
                  </a:txBody>
                  <a:tcPr marL="7143" marR="7143" marT="714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115568" marR="1106424" algn="ctr" fontAlgn="t">
                        <a:spcBef>
                          <a:spcPts val="810"/>
                        </a:spcBef>
                        <a:spcAft>
                          <a:spcPts val="0"/>
                        </a:spcAft>
                      </a:pPr>
                      <a:r>
                        <a:rPr lang="en-US" sz="12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Remarks</a:t>
                      </a:r>
                      <a:endParaRPr lang="en-US" sz="1200" b="0" i="0" u="none" strike="noStrike">
                        <a:solidFill>
                          <a:schemeClr val="bg1"/>
                        </a:solidFill>
                        <a:effectLst/>
                        <a:latin typeface="Arial" panose="020B0604020202020204" pitchFamily="34" charset="0"/>
                      </a:endParaRPr>
                    </a:p>
                  </a:txBody>
                  <a:tcPr marL="7143" marR="7143" marT="714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1543577061"/>
                  </a:ext>
                </a:extLst>
              </a:tr>
              <a:tr h="1168371">
                <a:tc>
                  <a:txBody>
                    <a:bodyPr/>
                    <a:lstStyle/>
                    <a:p>
                      <a:pPr marL="64008" marR="502920" algn="l" fontAlgn="t">
                        <a:lnSpc>
                          <a:spcPct val="97000"/>
                        </a:lnSpc>
                        <a:spcBef>
                          <a:spcPts val="250"/>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Workers in Explosives</a:t>
                      </a:r>
                      <a:r>
                        <a:rPr lang="en-US" sz="1200" b="1" i="0" u="none" strike="noStrike" spc="-235">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Facility</a:t>
                      </a:r>
                      <a:endParaRPr lang="en-US" sz="2800" b="1" i="0" u="none" strike="noStrike">
                        <a:effectLst/>
                        <a:latin typeface="Arial" panose="020B0604020202020204" pitchFamily="34" charset="0"/>
                      </a:endParaRPr>
                    </a:p>
                    <a:p>
                      <a:pPr marL="64008" algn="l" fontAlgn="t">
                        <a:spcBef>
                          <a:spcPts val="240"/>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(Maximum</a:t>
                      </a:r>
                      <a:r>
                        <a:rPr lang="en-US" sz="12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Tolerable</a:t>
                      </a:r>
                      <a:r>
                        <a:rPr lang="en-US" sz="1200" b="1" i="0" u="none" strike="noStrike" spc="-25">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Limit)</a:t>
                      </a:r>
                      <a:endParaRPr lang="en-US" sz="2800" b="1"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47472" algn="l" fontAlgn="t">
                        <a:spcBef>
                          <a:spcPts val="215"/>
                        </a:spcBef>
                        <a:spcAft>
                          <a:spcPts val="0"/>
                        </a:spcAft>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1</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x 10</a:t>
                      </a:r>
                      <a:r>
                        <a:rPr lang="en-US" sz="1050" b="0" i="0" u="none" strike="noStrike">
                          <a:effectLst/>
                          <a:latin typeface="Arial" panose="020B0604020202020204" pitchFamily="34" charset="0"/>
                          <a:ea typeface="Arial" panose="020B0604020202020204" pitchFamily="34" charset="0"/>
                          <a:cs typeface="Times New Roman" panose="02020603050405020304" pitchFamily="18" charset="0"/>
                        </a:rPr>
                        <a:t>-3</a:t>
                      </a:r>
                      <a:endParaRPr lang="en-US" sz="32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173736" indent="0" algn="l" fontAlgn="t">
                        <a:spcBef>
                          <a:spcPts val="90"/>
                        </a:spcBef>
                        <a:spcAft>
                          <a:spcPts val="0"/>
                        </a:spcAft>
                        <a:buClrTx/>
                        <a:buSzPts val="900"/>
                        <a:buFont typeface="Wingdings" panose="05000000000000000000" pitchFamily="2" charset="2"/>
                        <a:buNone/>
                        <a:tabLst>
                          <a:tab pos="179705" algn="l"/>
                        </a:tabLst>
                      </a:pP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Workers</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may</a:t>
                      </a:r>
                      <a:r>
                        <a:rPr lang="en-US" sz="1100" b="0" i="0" u="none" strike="noStrike" spc="-10"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be</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exposed</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to</a:t>
                      </a:r>
                      <a:r>
                        <a:rPr lang="en-US" sz="1100" b="0" i="0" u="none" strike="noStrike" spc="-20"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this risk</a:t>
                      </a:r>
                      <a:r>
                        <a:rPr lang="en-US" sz="1100" b="0" i="0" u="none" strike="noStrike" spc="-1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level</a:t>
                      </a:r>
                      <a:r>
                        <a:rPr lang="en-US" sz="1100" b="0" i="0" u="none" strike="noStrike" spc="-1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on</a:t>
                      </a:r>
                      <a:r>
                        <a:rPr lang="en-US" sz="1100" b="0" i="0" u="none" strike="noStrike" spc="-10"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an</a:t>
                      </a:r>
                      <a:r>
                        <a:rPr lang="en-US" sz="1100" b="0" i="0" u="none" strike="noStrike" spc="-23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occasional</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basis.</a:t>
                      </a:r>
                      <a:endParaRPr lang="en-US" sz="1100" b="0" i="0" u="none" strike="noStrike" dirty="0">
                        <a:effectLst/>
                        <a:latin typeface="Arial" panose="020B0604020202020204" pitchFamily="34" charset="0"/>
                      </a:endParaRPr>
                    </a:p>
                    <a:p>
                      <a:pPr marL="0" marR="164592" indent="0" algn="l" fontAlgn="t">
                        <a:spcBef>
                          <a:spcPts val="100"/>
                        </a:spcBef>
                        <a:spcAft>
                          <a:spcPts val="0"/>
                        </a:spcAft>
                        <a:buFont typeface="Arial" panose="020B0604020202020204" pitchFamily="34" charset="0"/>
                        <a:buNone/>
                        <a:tabLst>
                          <a:tab pos="179705" algn="l"/>
                        </a:tabLst>
                      </a:pP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A non-standard explosive limit </a:t>
                      </a:r>
                      <a:r>
                        <a:rPr lang="en-US" sz="1100" b="0" i="0" u="none" strike="noStrike" dirty="0" err="1">
                          <a:effectLst/>
                          <a:latin typeface="Arial" panose="020B0604020202020204" pitchFamily="34" charset="0"/>
                          <a:ea typeface="Wingdings" panose="05000000000000000000" pitchFamily="2" charset="2"/>
                          <a:cs typeface="Wingdings" panose="05000000000000000000" pitchFamily="2" charset="2"/>
                        </a:rPr>
                        <a:t>licence</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 should be </a:t>
                      </a:r>
                      <a:r>
                        <a:rPr lang="en-US" sz="1100" b="0" i="0" u="none" strike="noStrike" spc="-23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issued</a:t>
                      </a:r>
                      <a:r>
                        <a:rPr lang="en-US" sz="1100" b="0" i="0" u="none" strike="noStrike" spc="-1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at this</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risk</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level.</a:t>
                      </a:r>
                      <a:endParaRPr lang="en-US" sz="1100" b="0" i="0" u="none" strike="noStrike" dirty="0">
                        <a:effectLst/>
                        <a:latin typeface="Arial" panose="020B0604020202020204" pitchFamily="34" charset="0"/>
                      </a:endParaRPr>
                    </a:p>
                    <a:p>
                      <a:pPr marL="0" marR="91440" indent="0" algn="l" fontAlgn="t">
                        <a:lnSpc>
                          <a:spcPct val="97000"/>
                        </a:lnSpc>
                        <a:spcBef>
                          <a:spcPts val="100"/>
                        </a:spcBef>
                        <a:spcAft>
                          <a:spcPts val="0"/>
                        </a:spcAft>
                        <a:buFont typeface="Arial" panose="020B0604020202020204" pitchFamily="34" charset="0"/>
                        <a:buNone/>
                        <a:tabLst>
                          <a:tab pos="179705" algn="l"/>
                        </a:tabLst>
                      </a:pP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If the IR</a:t>
                      </a:r>
                      <a:r>
                        <a:rPr lang="en-US" sz="1100" b="0" i="0" u="none" strike="noStrike" spc="16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is greater than 1 x 10</a:t>
                      </a:r>
                      <a:r>
                        <a:rPr lang="en-US" sz="1100" b="0" i="0" u="none" strike="noStrike" baseline="30000" dirty="0">
                          <a:effectLst/>
                          <a:latin typeface="Arial" panose="020B0604020202020204" pitchFamily="34" charset="0"/>
                          <a:ea typeface="Wingdings" panose="05000000000000000000" pitchFamily="2" charset="2"/>
                          <a:cs typeface="Wingdings" panose="05000000000000000000" pitchFamily="2" charset="2"/>
                        </a:rPr>
                        <a:t>-3</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 then a special</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case for licensing shall be submitted to the</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national technical authority, and political</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acceptance</a:t>
                      </a:r>
                      <a:r>
                        <a:rPr lang="en-US" sz="1100" b="0" i="0" u="none" strike="noStrike" spc="-2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of</a:t>
                      </a:r>
                      <a:r>
                        <a:rPr lang="en-US" sz="1100" b="0" i="0" u="none" strike="noStrike" spc="-10"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the</a:t>
                      </a:r>
                      <a:r>
                        <a:rPr lang="en-US" sz="1100" b="0" i="0" u="none" strike="noStrike" spc="-1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risk,</a:t>
                      </a:r>
                      <a:r>
                        <a:rPr lang="en-US" sz="1100" b="0" i="0" u="none" strike="noStrike" spc="-10"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in</a:t>
                      </a:r>
                      <a:r>
                        <a:rPr lang="en-US" sz="1100" b="0" i="0" u="none" strike="noStrike" spc="-1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writing,</a:t>
                      </a:r>
                      <a:r>
                        <a:rPr lang="en-US" sz="1100" b="0" i="0" u="none" strike="noStrike" spc="-10"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shall</a:t>
                      </a:r>
                      <a:r>
                        <a:rPr lang="en-US" sz="1100" b="0" i="0" u="none" strike="noStrike" spc="-10"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be</a:t>
                      </a:r>
                      <a:r>
                        <a:rPr lang="en-US" sz="1100" b="0" i="0" u="none" strike="noStrike" spc="-2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formally</a:t>
                      </a:r>
                      <a:r>
                        <a:rPr lang="en-US" sz="1100" b="0" i="0" u="none" strike="noStrike" dirty="0">
                          <a:effectLst/>
                          <a:latin typeface="Arial" panose="020B0604020202020204" pitchFamily="34" charset="0"/>
                          <a:ea typeface="+mn-ea"/>
                          <a:cs typeface="+mn-cs"/>
                        </a:rPr>
                        <a:t> </a:t>
                      </a:r>
                      <a:r>
                        <a:rPr lang="en-US" sz="1100" b="0" i="0" u="none" strike="noStrike" dirty="0">
                          <a:effectLst/>
                          <a:latin typeface="Arial" panose="020B0604020202020204" pitchFamily="34" charset="0"/>
                          <a:ea typeface="Arial" panose="020B0604020202020204" pitchFamily="34" charset="0"/>
                          <a:cs typeface="Times New Roman" panose="02020603050405020304" pitchFamily="18" charset="0"/>
                        </a:rPr>
                        <a:t>sought.</a:t>
                      </a:r>
                      <a:endParaRPr lang="en-US" sz="1100" b="0" i="0" u="none" strike="noStrike" dirty="0">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47200560"/>
                  </a:ext>
                </a:extLst>
              </a:tr>
              <a:tr h="634754">
                <a:tc>
                  <a:txBody>
                    <a:bodyPr/>
                    <a:lstStyle/>
                    <a:p>
                      <a:pPr marL="64008" marR="109728" algn="l" fontAlgn="t">
                        <a:lnSpc>
                          <a:spcPct val="123000"/>
                        </a:lnSpc>
                        <a:spcBef>
                          <a:spcPts val="235"/>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Workers in Explosives Facility</a:t>
                      </a:r>
                    </a:p>
                    <a:p>
                      <a:pPr marL="64008" marR="109728" algn="l" fontAlgn="t">
                        <a:lnSpc>
                          <a:spcPct val="123000"/>
                        </a:lnSpc>
                        <a:spcBef>
                          <a:spcPts val="235"/>
                        </a:spcBef>
                        <a:spcAft>
                          <a:spcPts val="0"/>
                        </a:spcAft>
                      </a:pPr>
                      <a:r>
                        <a:rPr lang="en-US" sz="1200" b="1" i="0" u="none" strike="noStrike" spc="-235">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(Warning</a:t>
                      </a:r>
                      <a:r>
                        <a:rPr lang="en-US" sz="1200" b="1"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Level)</a:t>
                      </a:r>
                      <a:endParaRPr lang="en-US" sz="2800" b="1"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47472" algn="l" fontAlgn="t">
                        <a:spcBef>
                          <a:spcPts val="215"/>
                        </a:spcBef>
                        <a:spcAft>
                          <a:spcPts val="0"/>
                        </a:spcAft>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1</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x 10</a:t>
                      </a:r>
                      <a:r>
                        <a:rPr lang="en-US" sz="105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US" sz="32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320040" indent="0" algn="l" fontAlgn="t">
                        <a:spcBef>
                          <a:spcPts val="100"/>
                        </a:spcBef>
                        <a:spcAft>
                          <a:spcPts val="0"/>
                        </a:spcAft>
                        <a:buClrTx/>
                        <a:buSzPts val="900"/>
                        <a:buFont typeface="Wingdings" panose="05000000000000000000" pitchFamily="2" charset="2"/>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This</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should</a:t>
                      </a:r>
                      <a:r>
                        <a:rPr lang="en-US" sz="11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be</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the</a:t>
                      </a:r>
                      <a:r>
                        <a:rPr lang="en-US" sz="11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maximum</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level</a:t>
                      </a:r>
                      <a:r>
                        <a:rPr lang="en-US" sz="11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of</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risk that</a:t>
                      </a:r>
                      <a:r>
                        <a:rPr lang="en-US" sz="11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workers</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are</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exposed</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to</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on</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 regular</a:t>
                      </a:r>
                      <a:r>
                        <a:rPr lang="en-US" sz="11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basis.</a:t>
                      </a:r>
                      <a:endParaRPr lang="en-US" sz="1100" b="0" i="0" u="none" strike="noStrike">
                        <a:effectLst/>
                        <a:latin typeface="Arial" panose="020B0604020202020204" pitchFamily="34" charset="0"/>
                      </a:endParaRPr>
                    </a:p>
                    <a:p>
                      <a:pPr marL="0" marR="164592" indent="0" algn="l" fontAlgn="t">
                        <a:lnSpc>
                          <a:spcPts val="1040"/>
                        </a:lnSpc>
                        <a:spcBef>
                          <a:spcPts val="85"/>
                        </a:spcBef>
                        <a:spcAft>
                          <a:spcPts val="0"/>
                        </a:spcAft>
                        <a:buFont typeface="Arial" panose="020B0604020202020204" pitchFamily="34" charset="0"/>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 non-standard explosive limit </a:t>
                      </a:r>
                      <a:r>
                        <a:rPr lang="en-US" sz="1100" b="0" i="0" u="none" strike="noStrike" err="1">
                          <a:effectLst/>
                          <a:latin typeface="Arial" panose="020B0604020202020204" pitchFamily="34" charset="0"/>
                          <a:ea typeface="Wingdings" panose="05000000000000000000" pitchFamily="2" charset="2"/>
                          <a:cs typeface="Wingdings" panose="05000000000000000000" pitchFamily="2" charset="2"/>
                        </a:rPr>
                        <a:t>licence</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 should be</a:t>
                      </a:r>
                      <a:r>
                        <a:rPr lang="en-US" sz="11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issued</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at this</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risk</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level.</a:t>
                      </a:r>
                      <a:endParaRPr lang="en-US" sz="11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58664043"/>
                  </a:ext>
                </a:extLst>
              </a:tr>
              <a:tr h="634754">
                <a:tc>
                  <a:txBody>
                    <a:bodyPr/>
                    <a:lstStyle/>
                    <a:p>
                      <a:pPr marL="64008" marR="109728" algn="l" fontAlgn="t">
                        <a:lnSpc>
                          <a:spcPct val="122000"/>
                        </a:lnSpc>
                        <a:spcBef>
                          <a:spcPts val="245"/>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Workers in Explosives Facility</a:t>
                      </a:r>
                      <a:r>
                        <a:rPr lang="en-US" sz="1200" b="1" i="0" u="none" strike="noStrike" spc="-240">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(Acceptable</a:t>
                      </a:r>
                      <a:r>
                        <a:rPr lang="en-US" sz="1200" b="1"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Limit)</a:t>
                      </a:r>
                      <a:endParaRPr lang="en-US" sz="2800" b="1"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47472" algn="l" fontAlgn="t">
                        <a:spcBef>
                          <a:spcPts val="225"/>
                        </a:spcBef>
                        <a:spcAft>
                          <a:spcPts val="0"/>
                        </a:spcAft>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1</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x 10</a:t>
                      </a:r>
                      <a:r>
                        <a:rPr lang="en-US" sz="1050" b="0" i="0" u="none" strike="noStrike">
                          <a:effectLst/>
                          <a:latin typeface="Arial" panose="020B0604020202020204" pitchFamily="34" charset="0"/>
                          <a:ea typeface="Arial" panose="020B0604020202020204" pitchFamily="34" charset="0"/>
                          <a:cs typeface="Times New Roman" panose="02020603050405020304" pitchFamily="18" charset="0"/>
                        </a:rPr>
                        <a:t>-6</a:t>
                      </a:r>
                      <a:endParaRPr lang="en-US" sz="32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365760" indent="0" algn="l" fontAlgn="t">
                        <a:spcBef>
                          <a:spcPts val="100"/>
                        </a:spcBef>
                        <a:spcAft>
                          <a:spcPts val="0"/>
                        </a:spcAft>
                        <a:buClrTx/>
                        <a:buSzPts val="900"/>
                        <a:buFont typeface="Wingdings" panose="05000000000000000000" pitchFamily="2" charset="2"/>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This should be the ideal level of risk for daily</a:t>
                      </a:r>
                      <a:r>
                        <a:rPr lang="en-US" sz="1100" b="0" i="0" u="none" strike="noStrike" spc="-24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exposure.</a:t>
                      </a:r>
                      <a:endParaRPr lang="en-US" sz="1100" b="0" i="0" u="none" strike="noStrike">
                        <a:effectLst/>
                        <a:latin typeface="Arial" panose="020B0604020202020204" pitchFamily="34" charset="0"/>
                      </a:endParaRPr>
                    </a:p>
                    <a:p>
                      <a:pPr marL="0" marR="393192" indent="0" algn="l" fontAlgn="t">
                        <a:lnSpc>
                          <a:spcPts val="1040"/>
                        </a:lnSpc>
                        <a:spcBef>
                          <a:spcPts val="100"/>
                        </a:spcBef>
                        <a:spcAft>
                          <a:spcPts val="0"/>
                        </a:spcAft>
                        <a:buFont typeface="Arial" panose="020B0604020202020204" pitchFamily="34" charset="0"/>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 standard explosive limit </a:t>
                      </a:r>
                      <a:r>
                        <a:rPr lang="en-US" sz="1100" b="0" i="0" u="none" strike="noStrike" err="1">
                          <a:effectLst/>
                          <a:latin typeface="Arial" panose="020B0604020202020204" pitchFamily="34" charset="0"/>
                          <a:ea typeface="Wingdings" panose="05000000000000000000" pitchFamily="2" charset="2"/>
                          <a:cs typeface="Wingdings" panose="05000000000000000000" pitchFamily="2" charset="2"/>
                        </a:rPr>
                        <a:t>licence</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 should be</a:t>
                      </a:r>
                      <a:r>
                        <a:rPr lang="en-US" sz="11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issued</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at this</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risk level.</a:t>
                      </a:r>
                      <a:endParaRPr lang="en-US" sz="11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64990161"/>
                  </a:ext>
                </a:extLst>
              </a:tr>
              <a:tr h="1172342">
                <a:tc>
                  <a:txBody>
                    <a:bodyPr/>
                    <a:lstStyle/>
                    <a:p>
                      <a:pPr marL="64008" algn="l" fontAlgn="t">
                        <a:spcBef>
                          <a:spcPts val="235"/>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General</a:t>
                      </a:r>
                      <a:r>
                        <a:rPr lang="en-US" sz="1200" b="1"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Public</a:t>
                      </a:r>
                      <a:endParaRPr lang="en-US" sz="2800" b="1" i="0" u="none" strike="noStrike">
                        <a:effectLst/>
                        <a:latin typeface="Arial" panose="020B0604020202020204" pitchFamily="34" charset="0"/>
                      </a:endParaRPr>
                    </a:p>
                    <a:p>
                      <a:pPr marL="64008" algn="l" fontAlgn="t">
                        <a:spcBef>
                          <a:spcPts val="235"/>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(Maximum</a:t>
                      </a:r>
                      <a:r>
                        <a:rPr lang="en-US" sz="12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Tolerable</a:t>
                      </a:r>
                      <a:r>
                        <a:rPr lang="en-US" sz="1200" b="1" i="0" u="none" strike="noStrike" spc="-25">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Limit)</a:t>
                      </a:r>
                      <a:endParaRPr lang="en-US" sz="2800" b="1"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47472" algn="l" fontAlgn="t">
                        <a:spcBef>
                          <a:spcPts val="215"/>
                        </a:spcBef>
                        <a:spcAft>
                          <a:spcPts val="0"/>
                        </a:spcAft>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1</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x 10</a:t>
                      </a:r>
                      <a:r>
                        <a:rPr lang="en-US" sz="105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US" sz="32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228600" indent="0" algn="just" fontAlgn="t">
                        <a:spcBef>
                          <a:spcPts val="90"/>
                        </a:spcBef>
                        <a:spcAft>
                          <a:spcPts val="0"/>
                        </a:spcAft>
                        <a:buClrTx/>
                        <a:buSzPts val="900"/>
                        <a:buFont typeface="Wingdings" panose="05000000000000000000" pitchFamily="2" charset="2"/>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The general public may be exposed to this risk</a:t>
                      </a:r>
                      <a:r>
                        <a:rPr lang="en-US" sz="11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level on an occasional basis and in exceptional</a:t>
                      </a:r>
                      <a:r>
                        <a:rPr lang="en-US" sz="1100" b="0" i="0" u="none" strike="noStrike" spc="-24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circumstances.</a:t>
                      </a:r>
                      <a:endParaRPr lang="en-US" sz="1100" b="0" i="0" u="none" strike="noStrike">
                        <a:effectLst/>
                        <a:latin typeface="Arial" panose="020B0604020202020204" pitchFamily="34" charset="0"/>
                      </a:endParaRPr>
                    </a:p>
                    <a:p>
                      <a:pPr marL="0" marR="164592" indent="0" algn="just" fontAlgn="t">
                        <a:spcBef>
                          <a:spcPts val="70"/>
                        </a:spcBef>
                        <a:spcAft>
                          <a:spcPts val="0"/>
                        </a:spcAft>
                        <a:buFont typeface="Arial" panose="020B0604020202020204" pitchFamily="34" charset="0"/>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 non-standard explosive limit </a:t>
                      </a:r>
                      <a:r>
                        <a:rPr lang="en-US" sz="1100" b="0" i="0" u="none" strike="noStrike" err="1">
                          <a:effectLst/>
                          <a:latin typeface="Arial" panose="020B0604020202020204" pitchFamily="34" charset="0"/>
                          <a:ea typeface="Wingdings" panose="05000000000000000000" pitchFamily="2" charset="2"/>
                          <a:cs typeface="Wingdings" panose="05000000000000000000" pitchFamily="2" charset="2"/>
                        </a:rPr>
                        <a:t>licence</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 should be</a:t>
                      </a:r>
                      <a:r>
                        <a:rPr lang="en-US" sz="11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issued</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at this</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risk</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level.</a:t>
                      </a:r>
                      <a:endParaRPr lang="en-US" sz="1100" b="0" i="0" u="none" strike="noStrike">
                        <a:effectLst/>
                        <a:latin typeface="Arial" panose="020B0604020202020204" pitchFamily="34" charset="0"/>
                      </a:endParaRPr>
                    </a:p>
                    <a:p>
                      <a:pPr marL="0" marR="91440" indent="0" algn="just" fontAlgn="t">
                        <a:lnSpc>
                          <a:spcPct val="98000"/>
                        </a:lnSpc>
                        <a:spcBef>
                          <a:spcPts val="90"/>
                        </a:spcBef>
                        <a:spcAft>
                          <a:spcPts val="0"/>
                        </a:spcAft>
                        <a:buFont typeface="Arial" panose="020B0604020202020204" pitchFamily="34" charset="0"/>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If the IR</a:t>
                      </a:r>
                      <a:r>
                        <a:rPr lang="en-US" sz="1100" b="0" i="0" u="none" strike="noStrike" spc="16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is greater than 1 x 10</a:t>
                      </a:r>
                      <a:r>
                        <a:rPr lang="en-US" sz="1100" b="0" i="0" u="none" strike="noStrike" baseline="30000">
                          <a:effectLst/>
                          <a:latin typeface="Arial" panose="020B0604020202020204" pitchFamily="34" charset="0"/>
                          <a:ea typeface="Wingdings" panose="05000000000000000000" pitchFamily="2" charset="2"/>
                          <a:cs typeface="Wingdings" panose="05000000000000000000" pitchFamily="2" charset="2"/>
                        </a:rPr>
                        <a:t>-3</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 then a special</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case for licensing shall be submitted to the</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national technical authority, and political</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acceptance</a:t>
                      </a:r>
                      <a:r>
                        <a:rPr lang="en-US" sz="1100" b="0" i="0" u="none" strike="noStrike" spc="-2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of</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the</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risk,</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in</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writing,</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shall</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be</a:t>
                      </a:r>
                      <a:r>
                        <a:rPr lang="en-US" sz="1100" b="0" i="0" u="none" strike="noStrike" spc="-2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formally</a:t>
                      </a:r>
                      <a:r>
                        <a:rPr lang="en-US" sz="1100" b="0" i="0" u="none" strike="noStrike">
                          <a:effectLst/>
                          <a:latin typeface="Arial" panose="020B0604020202020204" pitchFamily="34" charset="0"/>
                          <a:ea typeface="+mn-ea"/>
                          <a:cs typeface="+mn-cs"/>
                        </a:rPr>
                        <a:t> </a:t>
                      </a:r>
                      <a:r>
                        <a:rPr lang="en-US" sz="1100" b="0" i="0" u="none" strike="noStrike">
                          <a:effectLst/>
                          <a:latin typeface="Arial" panose="020B0604020202020204" pitchFamily="34" charset="0"/>
                          <a:ea typeface="Arial" panose="020B0604020202020204" pitchFamily="34" charset="0"/>
                          <a:cs typeface="Times New Roman" panose="02020603050405020304" pitchFamily="18" charset="0"/>
                        </a:rPr>
                        <a:t>sought.</a:t>
                      </a:r>
                      <a:endParaRPr lang="en-US" sz="11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20496950"/>
                  </a:ext>
                </a:extLst>
              </a:tr>
              <a:tr h="634754">
                <a:tc>
                  <a:txBody>
                    <a:bodyPr/>
                    <a:lstStyle/>
                    <a:p>
                      <a:pPr marL="64008" marR="822960" algn="l" fontAlgn="t">
                        <a:lnSpc>
                          <a:spcPct val="122000"/>
                        </a:lnSpc>
                        <a:spcBef>
                          <a:spcPts val="245"/>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General Public</a:t>
                      </a:r>
                      <a:r>
                        <a:rPr lang="en-US" sz="1200" b="1" i="0" u="none" strike="noStrike" spc="5">
                          <a:effectLst/>
                          <a:latin typeface="Arial" panose="020B0604020202020204" pitchFamily="34" charset="0"/>
                          <a:ea typeface="Arial" panose="020B0604020202020204" pitchFamily="34" charset="0"/>
                          <a:cs typeface="Times New Roman" panose="02020603050405020304" pitchFamily="18" charset="0"/>
                        </a:rPr>
                        <a:t> </a:t>
                      </a:r>
                    </a:p>
                    <a:p>
                      <a:pPr marL="64008" marR="822960" algn="l" fontAlgn="t">
                        <a:lnSpc>
                          <a:spcPct val="122000"/>
                        </a:lnSpc>
                        <a:spcBef>
                          <a:spcPts val="245"/>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(Warning</a:t>
                      </a:r>
                      <a:r>
                        <a:rPr lang="en-US" sz="1200" b="1" i="0" u="none" strike="noStrike" spc="-60">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Level)</a:t>
                      </a:r>
                      <a:endParaRPr lang="en-US" sz="2800" b="1"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47472" algn="l" fontAlgn="t">
                        <a:spcBef>
                          <a:spcPts val="225"/>
                        </a:spcBef>
                        <a:spcAft>
                          <a:spcPts val="0"/>
                        </a:spcAft>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1</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x 10</a:t>
                      </a:r>
                      <a:r>
                        <a:rPr lang="en-US" sz="1050" b="0" i="0" u="none" strike="noStrike">
                          <a:effectLst/>
                          <a:latin typeface="Arial" panose="020B0604020202020204" pitchFamily="34" charset="0"/>
                          <a:ea typeface="Arial" panose="020B0604020202020204" pitchFamily="34" charset="0"/>
                          <a:cs typeface="Times New Roman" panose="02020603050405020304" pitchFamily="18" charset="0"/>
                        </a:rPr>
                        <a:t>-5</a:t>
                      </a:r>
                      <a:endParaRPr lang="en-US" sz="32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128016" indent="0" algn="l" fontAlgn="t">
                        <a:spcBef>
                          <a:spcPts val="100"/>
                        </a:spcBef>
                        <a:spcAft>
                          <a:spcPts val="0"/>
                        </a:spcAft>
                        <a:buClrTx/>
                        <a:buSzPts val="900"/>
                        <a:buFont typeface="Wingdings" panose="05000000000000000000" pitchFamily="2" charset="2"/>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This should be the maximum level of risk that the </a:t>
                      </a:r>
                      <a:r>
                        <a:rPr lang="en-US" sz="11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general</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public</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is</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exposed</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to</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on</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a:t>
                      </a:r>
                      <a:r>
                        <a:rPr lang="en-US" sz="11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regular</a:t>
                      </a:r>
                      <a:r>
                        <a:rPr lang="en-US" sz="11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basis.</a:t>
                      </a:r>
                      <a:endParaRPr lang="en-US" sz="1100" b="0" i="0" u="none" strike="noStrike">
                        <a:effectLst/>
                        <a:latin typeface="Arial" panose="020B0604020202020204" pitchFamily="34" charset="0"/>
                      </a:endParaRPr>
                    </a:p>
                    <a:p>
                      <a:pPr marL="0" marR="164592" indent="0" algn="l" fontAlgn="t">
                        <a:lnSpc>
                          <a:spcPts val="1040"/>
                        </a:lnSpc>
                        <a:spcBef>
                          <a:spcPts val="100"/>
                        </a:spcBef>
                        <a:spcAft>
                          <a:spcPts val="0"/>
                        </a:spcAft>
                        <a:buFont typeface="Arial" panose="020B0604020202020204" pitchFamily="34" charset="0"/>
                        <a:buNone/>
                        <a:tabLst>
                          <a:tab pos="179705" algn="l"/>
                        </a:tabLst>
                      </a:pP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 non-standard explosive limit </a:t>
                      </a:r>
                      <a:r>
                        <a:rPr lang="en-US" sz="1100" b="0" i="0" u="none" strike="noStrike" err="1">
                          <a:effectLst/>
                          <a:latin typeface="Arial" panose="020B0604020202020204" pitchFamily="34" charset="0"/>
                          <a:ea typeface="Wingdings" panose="05000000000000000000" pitchFamily="2" charset="2"/>
                          <a:cs typeface="Wingdings" panose="05000000000000000000" pitchFamily="2" charset="2"/>
                        </a:rPr>
                        <a:t>licence</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 should be </a:t>
                      </a:r>
                      <a:r>
                        <a:rPr lang="en-US" sz="11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issued</a:t>
                      </a:r>
                      <a:r>
                        <a:rPr lang="en-US" sz="11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at this</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risk</a:t>
                      </a:r>
                      <a:r>
                        <a:rPr lang="en-US" sz="11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a:effectLst/>
                          <a:latin typeface="Arial" panose="020B0604020202020204" pitchFamily="34" charset="0"/>
                          <a:ea typeface="Wingdings" panose="05000000000000000000" pitchFamily="2" charset="2"/>
                          <a:cs typeface="Wingdings" panose="05000000000000000000" pitchFamily="2" charset="2"/>
                        </a:rPr>
                        <a:t>level.</a:t>
                      </a:r>
                      <a:endParaRPr lang="en-US" sz="11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94604824"/>
                  </a:ext>
                </a:extLst>
              </a:tr>
              <a:tr h="634754">
                <a:tc>
                  <a:txBody>
                    <a:bodyPr/>
                    <a:lstStyle/>
                    <a:p>
                      <a:pPr marL="64008" marR="713232" algn="l" fontAlgn="t">
                        <a:lnSpc>
                          <a:spcPct val="122000"/>
                        </a:lnSpc>
                        <a:spcBef>
                          <a:spcPts val="235"/>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General Public</a:t>
                      </a:r>
                      <a:r>
                        <a:rPr lang="en-US" sz="1200" b="1" i="0" u="none" strike="noStrike" spc="5">
                          <a:effectLst/>
                          <a:latin typeface="Arial" panose="020B0604020202020204" pitchFamily="34" charset="0"/>
                          <a:ea typeface="Arial" panose="020B0604020202020204" pitchFamily="34" charset="0"/>
                          <a:cs typeface="Times New Roman" panose="02020603050405020304" pitchFamily="18" charset="0"/>
                        </a:rPr>
                        <a:t> </a:t>
                      </a:r>
                    </a:p>
                    <a:p>
                      <a:pPr marL="64008" marR="713232" algn="l" fontAlgn="t">
                        <a:lnSpc>
                          <a:spcPct val="122000"/>
                        </a:lnSpc>
                        <a:spcBef>
                          <a:spcPts val="235"/>
                        </a:spcBef>
                        <a:spcAft>
                          <a:spcPts val="0"/>
                        </a:spcAft>
                      </a:pP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(Acceptable</a:t>
                      </a:r>
                      <a:r>
                        <a:rPr lang="en-US" sz="1200" b="1" i="0" u="none" strike="noStrike" spc="-60">
                          <a:effectLst/>
                          <a:latin typeface="Arial" panose="020B0604020202020204" pitchFamily="34" charset="0"/>
                          <a:ea typeface="Arial" panose="020B0604020202020204" pitchFamily="34" charset="0"/>
                          <a:cs typeface="Times New Roman" panose="02020603050405020304" pitchFamily="18" charset="0"/>
                        </a:rPr>
                        <a:t> </a:t>
                      </a:r>
                      <a:r>
                        <a:rPr lang="en-US" sz="1200" b="1" i="0" u="none" strike="noStrike">
                          <a:effectLst/>
                          <a:latin typeface="Arial" panose="020B0604020202020204" pitchFamily="34" charset="0"/>
                          <a:ea typeface="Arial" panose="020B0604020202020204" pitchFamily="34" charset="0"/>
                          <a:cs typeface="Times New Roman" panose="02020603050405020304" pitchFamily="18" charset="0"/>
                        </a:rPr>
                        <a:t>Limit)</a:t>
                      </a:r>
                      <a:endParaRPr lang="en-US" sz="2800" b="1"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47472" algn="l" fontAlgn="t">
                        <a:spcBef>
                          <a:spcPts val="215"/>
                        </a:spcBef>
                        <a:spcAft>
                          <a:spcPts val="0"/>
                        </a:spcAft>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1</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x 10</a:t>
                      </a:r>
                      <a:r>
                        <a:rPr lang="en-US" sz="1050" b="0" i="0" u="none" strike="noStrike">
                          <a:effectLst/>
                          <a:latin typeface="Arial" panose="020B0604020202020204" pitchFamily="34" charset="0"/>
                          <a:ea typeface="Arial" panose="020B0604020202020204" pitchFamily="34" charset="0"/>
                          <a:cs typeface="Times New Roman" panose="02020603050405020304" pitchFamily="18" charset="0"/>
                        </a:rPr>
                        <a:t>-6</a:t>
                      </a:r>
                      <a:endParaRPr lang="en-US" sz="3200" b="0" i="0" u="none" strike="noStrike">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365760" indent="0" algn="l" fontAlgn="t">
                        <a:spcBef>
                          <a:spcPts val="90"/>
                        </a:spcBef>
                        <a:spcAft>
                          <a:spcPts val="0"/>
                        </a:spcAft>
                        <a:buClrTx/>
                        <a:buSzPts val="900"/>
                        <a:buFont typeface="Wingdings" panose="05000000000000000000" pitchFamily="2" charset="2"/>
                        <a:buNone/>
                        <a:tabLst>
                          <a:tab pos="179705" algn="l"/>
                        </a:tabLst>
                      </a:pP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This should be the ideal level of risk for daily </a:t>
                      </a:r>
                      <a:r>
                        <a:rPr lang="en-US" sz="1100" b="0" i="0" u="none" strike="noStrike" spc="-240"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exposure.</a:t>
                      </a:r>
                      <a:endParaRPr lang="en-US" sz="1100" b="0" i="0" u="none" strike="noStrike" dirty="0">
                        <a:effectLst/>
                        <a:latin typeface="Arial" panose="020B0604020202020204" pitchFamily="34" charset="0"/>
                      </a:endParaRPr>
                    </a:p>
                    <a:p>
                      <a:pPr marL="0" marR="393192" indent="0" algn="l" fontAlgn="t">
                        <a:lnSpc>
                          <a:spcPts val="1040"/>
                        </a:lnSpc>
                        <a:spcBef>
                          <a:spcPts val="95"/>
                        </a:spcBef>
                        <a:spcAft>
                          <a:spcPts val="0"/>
                        </a:spcAft>
                        <a:buFont typeface="Arial" panose="020B0604020202020204" pitchFamily="34" charset="0"/>
                        <a:buNone/>
                        <a:tabLst>
                          <a:tab pos="179705" algn="l"/>
                        </a:tabLst>
                      </a:pP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A standard explosive limit </a:t>
                      </a:r>
                      <a:r>
                        <a:rPr lang="en-US" sz="1100" b="0" i="0" u="none" strike="noStrike" dirty="0" err="1">
                          <a:effectLst/>
                          <a:latin typeface="Arial" panose="020B0604020202020204" pitchFamily="34" charset="0"/>
                          <a:ea typeface="Wingdings" panose="05000000000000000000" pitchFamily="2" charset="2"/>
                          <a:cs typeface="Wingdings" panose="05000000000000000000" pitchFamily="2" charset="2"/>
                        </a:rPr>
                        <a:t>licence</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 should be</a:t>
                      </a:r>
                      <a:r>
                        <a:rPr lang="en-US" sz="1100" b="0" i="0" u="none" strike="noStrike" spc="-23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issued</a:t>
                      </a:r>
                      <a:r>
                        <a:rPr lang="en-US" sz="1100" b="0" i="0" u="none" strike="noStrike" spc="-1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at this</a:t>
                      </a:r>
                      <a:r>
                        <a:rPr lang="en-US" sz="11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100" b="0" i="0" u="none" strike="noStrike" dirty="0">
                          <a:effectLst/>
                          <a:latin typeface="Arial" panose="020B0604020202020204" pitchFamily="34" charset="0"/>
                          <a:ea typeface="Wingdings" panose="05000000000000000000" pitchFamily="2" charset="2"/>
                          <a:cs typeface="Wingdings" panose="05000000000000000000" pitchFamily="2" charset="2"/>
                        </a:rPr>
                        <a:t>risk level</a:t>
                      </a:r>
                      <a:endParaRPr lang="en-US" sz="1100" b="0" i="0" u="none" strike="noStrike" dirty="0">
                        <a:effectLst/>
                        <a:latin typeface="Arial" panose="020B0604020202020204" pitchFamily="34" charset="0"/>
                      </a:endParaRPr>
                    </a:p>
                  </a:txBody>
                  <a:tcPr marL="7143" marR="7143" marT="71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34829145"/>
                  </a:ext>
                </a:extLst>
              </a:tr>
            </a:tbl>
          </a:graphicData>
        </a:graphic>
      </p:graphicFrame>
    </p:spTree>
    <p:extLst>
      <p:ext uri="{BB962C8B-B14F-4D97-AF65-F5344CB8AC3E}">
        <p14:creationId xmlns:p14="http://schemas.microsoft.com/office/powerpoint/2010/main" val="3693156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Risk Management Process:</a:t>
            </a:r>
            <a:br>
              <a:rPr lang="en-IE"/>
            </a:br>
            <a:r>
              <a:rPr lang="en-IE"/>
              <a:t>Matrix</a:t>
            </a:r>
            <a:br>
              <a:rPr lang="en-IE"/>
            </a:b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pPr marL="0" indent="0">
              <a:buNone/>
            </a:pPr>
            <a:br>
              <a:rPr lang="en-IE"/>
            </a:br>
            <a:endParaRPr lang="en-IE"/>
          </a:p>
        </p:txBody>
      </p:sp>
      <p:pic>
        <p:nvPicPr>
          <p:cNvPr id="5" name="Picture 4" descr="Text&#10;&#10;Description automatically generated">
            <a:extLst>
              <a:ext uri="{FF2B5EF4-FFF2-40B4-BE49-F238E27FC236}">
                <a16:creationId xmlns:a16="http://schemas.microsoft.com/office/drawing/2014/main" id="{06C1CAA0-4D5A-444D-BAEA-8DD83EA1E2EC}"/>
              </a:ext>
            </a:extLst>
          </p:cNvPr>
          <p:cNvPicPr>
            <a:picLocks noChangeAspect="1"/>
          </p:cNvPicPr>
          <p:nvPr/>
        </p:nvPicPr>
        <p:blipFill>
          <a:blip r:embed="rId3"/>
          <a:stretch>
            <a:fillRect/>
          </a:stretch>
        </p:blipFill>
        <p:spPr>
          <a:xfrm>
            <a:off x="1044574" y="2057251"/>
            <a:ext cx="6783963" cy="3970338"/>
          </a:xfrm>
          <a:prstGeom prst="rect">
            <a:avLst/>
          </a:prstGeom>
        </p:spPr>
      </p:pic>
      <p:pic>
        <p:nvPicPr>
          <p:cNvPr id="7" name="Picture 6">
            <a:extLst>
              <a:ext uri="{FF2B5EF4-FFF2-40B4-BE49-F238E27FC236}">
                <a16:creationId xmlns:a16="http://schemas.microsoft.com/office/drawing/2014/main" id="{8115E715-DBA1-4CA2-B0CB-6B2CFE79E251}"/>
              </a:ext>
            </a:extLst>
          </p:cNvPr>
          <p:cNvPicPr>
            <a:picLocks noChangeAspect="1"/>
          </p:cNvPicPr>
          <p:nvPr/>
        </p:nvPicPr>
        <p:blipFill>
          <a:blip r:embed="rId4"/>
          <a:stretch>
            <a:fillRect/>
          </a:stretch>
        </p:blipFill>
        <p:spPr>
          <a:xfrm>
            <a:off x="4500142" y="4315968"/>
            <a:ext cx="239407" cy="329184"/>
          </a:xfrm>
          <a:prstGeom prst="rect">
            <a:avLst/>
          </a:prstGeom>
        </p:spPr>
      </p:pic>
    </p:spTree>
    <p:extLst>
      <p:ext uri="{BB962C8B-B14F-4D97-AF65-F5344CB8AC3E}">
        <p14:creationId xmlns:p14="http://schemas.microsoft.com/office/powerpoint/2010/main" val="4126841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br>
              <a:rPr lang="en-IE"/>
            </a:b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pPr marL="0" indent="0">
              <a:buNone/>
            </a:pPr>
            <a:br>
              <a:rPr lang="en-IE"/>
            </a:br>
            <a:endParaRPr lang="en-IE"/>
          </a:p>
        </p:txBody>
      </p:sp>
      <p:graphicFrame>
        <p:nvGraphicFramePr>
          <p:cNvPr id="6" name="Table 5">
            <a:extLst>
              <a:ext uri="{FF2B5EF4-FFF2-40B4-BE49-F238E27FC236}">
                <a16:creationId xmlns:a16="http://schemas.microsoft.com/office/drawing/2014/main" id="{99D73DFB-8EA7-8141-BAAB-9E569FD4F895}"/>
              </a:ext>
            </a:extLst>
          </p:cNvPr>
          <p:cNvGraphicFramePr>
            <a:graphicFrameLocks noGrp="1"/>
          </p:cNvGraphicFramePr>
          <p:nvPr>
            <p:extLst>
              <p:ext uri="{D42A27DB-BD31-4B8C-83A1-F6EECF244321}">
                <p14:modId xmlns:p14="http://schemas.microsoft.com/office/powerpoint/2010/main" val="1415288866"/>
              </p:ext>
            </p:extLst>
          </p:nvPr>
        </p:nvGraphicFramePr>
        <p:xfrm>
          <a:off x="627459" y="842395"/>
          <a:ext cx="7991828" cy="5643072"/>
        </p:xfrm>
        <a:graphic>
          <a:graphicData uri="http://schemas.openxmlformats.org/drawingml/2006/table">
            <a:tbl>
              <a:tblPr firstRow="1" firstCol="1" lastRow="1" lastCol="1" bandRow="1" bandCol="1"/>
              <a:tblGrid>
                <a:gridCol w="1675474">
                  <a:extLst>
                    <a:ext uri="{9D8B030D-6E8A-4147-A177-3AD203B41FA5}">
                      <a16:colId xmlns:a16="http://schemas.microsoft.com/office/drawing/2014/main" val="379044701"/>
                    </a:ext>
                  </a:extLst>
                </a:gridCol>
                <a:gridCol w="2777067">
                  <a:extLst>
                    <a:ext uri="{9D8B030D-6E8A-4147-A177-3AD203B41FA5}">
                      <a16:colId xmlns:a16="http://schemas.microsoft.com/office/drawing/2014/main" val="2890225800"/>
                    </a:ext>
                  </a:extLst>
                </a:gridCol>
                <a:gridCol w="3539287">
                  <a:extLst>
                    <a:ext uri="{9D8B030D-6E8A-4147-A177-3AD203B41FA5}">
                      <a16:colId xmlns:a16="http://schemas.microsoft.com/office/drawing/2014/main" val="3006009456"/>
                    </a:ext>
                  </a:extLst>
                </a:gridCol>
              </a:tblGrid>
              <a:tr h="419274">
                <a:tc>
                  <a:txBody>
                    <a:bodyPr/>
                    <a:lstStyle/>
                    <a:p>
                      <a:pPr marL="173736" algn="ctr" fontAlgn="t">
                        <a:spcBef>
                          <a:spcPts val="235"/>
                        </a:spcBef>
                        <a:spcAft>
                          <a:spcPts val="0"/>
                        </a:spcAft>
                      </a:pPr>
                      <a:r>
                        <a:rPr lang="en-US"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Generic</a:t>
                      </a:r>
                      <a:r>
                        <a:rPr lang="en-US" sz="1600" b="1" i="0" u="none" strike="noStrike"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Area</a:t>
                      </a:r>
                      <a:r>
                        <a:rPr lang="en-US" sz="1600" b="1" i="0" u="none" strike="noStrike" spc="-1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US" sz="1600" b="1" i="0" u="none" strike="noStrike" spc="-1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Activity</a:t>
                      </a:r>
                      <a:endParaRPr lang="en-US" sz="1600" b="0" i="0" u="none" strike="noStrike">
                        <a:solidFill>
                          <a:schemeClr val="bg1"/>
                        </a:solidFill>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256032" algn="ctr" fontAlgn="t">
                        <a:spcBef>
                          <a:spcPts val="235"/>
                        </a:spcBef>
                        <a:spcAft>
                          <a:spcPts val="0"/>
                        </a:spcAft>
                      </a:pPr>
                      <a:r>
                        <a:rPr lang="en-US"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Specific</a:t>
                      </a:r>
                      <a:r>
                        <a:rPr lang="en-US" sz="1600" b="1" i="0" u="none" strike="noStrike" spc="-1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Area</a:t>
                      </a:r>
                      <a:r>
                        <a:rPr lang="en-US" sz="1600" b="1" i="0" u="none" strike="noStrike"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 Activity</a:t>
                      </a:r>
                      <a:endParaRPr lang="en-US" sz="1600" b="0" i="0" u="none" strike="noStrike">
                        <a:solidFill>
                          <a:schemeClr val="bg1"/>
                        </a:solidFill>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704088" marR="704088" algn="ctr" fontAlgn="t">
                        <a:spcBef>
                          <a:spcPts val="235"/>
                        </a:spcBef>
                        <a:spcAft>
                          <a:spcPts val="0"/>
                        </a:spcAft>
                      </a:pPr>
                      <a:r>
                        <a:rPr lang="en-US"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Remarks</a:t>
                      </a:r>
                      <a:endParaRPr lang="en-US" sz="1600" b="0" i="0" u="none" strike="noStrike">
                        <a:solidFill>
                          <a:schemeClr val="bg1"/>
                        </a:solidFill>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1962734245"/>
                  </a:ext>
                </a:extLst>
              </a:tr>
              <a:tr h="878948">
                <a:tc>
                  <a:txBody>
                    <a:bodyPr/>
                    <a:lstStyle/>
                    <a:p>
                      <a:pPr marL="64008" indent="0" algn="l" fontAlgn="t">
                        <a:spcBef>
                          <a:spcPts val="235"/>
                        </a:spcBef>
                        <a:spcAft>
                          <a:spcPts val="0"/>
                        </a:spcAft>
                        <a:buFont typeface="Arial" panose="020B0604020202020204" pitchFamily="34" charset="0"/>
                        <a:buNone/>
                      </a:pP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Risk</a:t>
                      </a:r>
                      <a:r>
                        <a:rPr lang="en-US" sz="1600" b="1"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Management</a:t>
                      </a:r>
                      <a:endParaRPr lang="en-US" sz="1600" b="1"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marR="192024" indent="0" algn="l" fontAlgn="t">
                        <a:spcBef>
                          <a:spcPts val="235"/>
                        </a:spcBef>
                        <a:spcAft>
                          <a:spcPts val="0"/>
                        </a:spcAft>
                        <a:buFont typeface="Arial" panose="020B0604020202020204" pitchFamily="34" charset="0"/>
                        <a:buNone/>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Identify and nominate specific</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individual responsible for risk</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management</a:t>
                      </a:r>
                      <a:r>
                        <a:rPr lang="en-US" sz="1400" b="0" i="0" u="none" strike="noStrike" spc="-3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policy</a:t>
                      </a:r>
                      <a:r>
                        <a:rPr lang="en-US" sz="1400" b="0" i="0" u="none" strike="noStrike" spc="-2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in</a:t>
                      </a:r>
                      <a:r>
                        <a:rPr lang="en-US" sz="1400" b="0" i="0" u="none" strike="noStrike" spc="-3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explosive</a:t>
                      </a:r>
                      <a:r>
                        <a:rPr lang="en-US" sz="1400" b="0" i="0" u="none" strike="noStrike" spc="-23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facilities.</a:t>
                      </a:r>
                      <a:endParaRPr lang="en-US" sz="1400" b="0"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91440" indent="0" algn="l" fontAlgn="t">
                        <a:spcBef>
                          <a:spcPts val="135"/>
                        </a:spcBef>
                        <a:spcAft>
                          <a:spcPts val="0"/>
                        </a:spcAft>
                        <a:buFont typeface="Arial" panose="020B0604020202020204" pitchFamily="34" charset="0"/>
                        <a:buNone/>
                      </a:pPr>
                      <a:endParaRPr lang="en-US" sz="1400" b="0" i="0" u="none" strike="noStrike">
                        <a:effectLst/>
                        <a:latin typeface="Arial" panose="020B0604020202020204" pitchFamily="34" charset="0"/>
                      </a:endParaRPr>
                    </a:p>
                  </a:txBody>
                  <a:tcPr marL="7355" marR="7355" marT="73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61031604"/>
                  </a:ext>
                </a:extLst>
              </a:tr>
              <a:tr h="295225">
                <a:tc>
                  <a:txBody>
                    <a:bodyPr/>
                    <a:lstStyle/>
                    <a:p>
                      <a:pPr marL="64008" indent="0" algn="l" fontAlgn="t">
                        <a:spcBef>
                          <a:spcPts val="235"/>
                        </a:spcBef>
                        <a:spcAft>
                          <a:spcPts val="0"/>
                        </a:spcAft>
                        <a:buFont typeface="Arial" panose="020B0604020202020204" pitchFamily="34" charset="0"/>
                        <a:buNone/>
                      </a:pP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Risk</a:t>
                      </a:r>
                      <a:r>
                        <a:rPr lang="en-US" sz="16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Analysis</a:t>
                      </a:r>
                      <a:endParaRPr lang="en-US" sz="1600" b="1"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indent="0" algn="l" fontAlgn="t">
                        <a:spcBef>
                          <a:spcPts val="235"/>
                        </a:spcBef>
                        <a:spcAft>
                          <a:spcPts val="0"/>
                        </a:spcAft>
                        <a:buFont typeface="Arial" panose="020B0604020202020204" pitchFamily="34" charset="0"/>
                        <a:buNone/>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Identify</a:t>
                      </a:r>
                      <a:r>
                        <a:rPr lang="en-US" sz="1400" b="0" i="0" u="none" strike="noStrike" spc="-2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‘Explosives</a:t>
                      </a:r>
                      <a:r>
                        <a:rPr lang="en-US" sz="1400" b="0" i="0" u="none" strike="noStrike" spc="-2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Facilities’.</a:t>
                      </a:r>
                      <a:endParaRPr lang="en-US" sz="1400" b="0"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91440" indent="0" algn="l" fontAlgn="t">
                        <a:spcBef>
                          <a:spcPts val="135"/>
                        </a:spcBef>
                        <a:spcAft>
                          <a:spcPts val="0"/>
                        </a:spcAft>
                        <a:buFont typeface="Arial" panose="020B0604020202020204" pitchFamily="34" charset="0"/>
                        <a:buNone/>
                      </a:pPr>
                      <a:endParaRPr lang="en-US" sz="1400" b="0" i="0" u="none" strike="noStrike">
                        <a:effectLst/>
                        <a:latin typeface="Arial" panose="020B0604020202020204" pitchFamily="34" charset="0"/>
                      </a:endParaRPr>
                    </a:p>
                  </a:txBody>
                  <a:tcPr marL="7355" marR="7355" marT="73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37782866"/>
                  </a:ext>
                </a:extLst>
              </a:tr>
              <a:tr h="1032008">
                <a:tc>
                  <a:txBody>
                    <a:bodyPr/>
                    <a:lstStyle/>
                    <a:p>
                      <a:pPr marL="64008" indent="0" algn="l" fontAlgn="t">
                        <a:spcBef>
                          <a:spcPts val="235"/>
                        </a:spcBef>
                        <a:spcAft>
                          <a:spcPts val="0"/>
                        </a:spcAft>
                        <a:buFont typeface="Arial" panose="020B0604020202020204" pitchFamily="34" charset="0"/>
                        <a:buNone/>
                      </a:pP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Risk</a:t>
                      </a:r>
                      <a:r>
                        <a:rPr lang="en-US" sz="16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Analysis</a:t>
                      </a:r>
                      <a:endParaRPr lang="en-US" sz="1600" b="1"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indent="0" algn="l" fontAlgn="t">
                        <a:spcBef>
                          <a:spcPts val="235"/>
                        </a:spcBef>
                        <a:spcAft>
                          <a:spcPts val="0"/>
                        </a:spcAft>
                        <a:buFont typeface="Arial" panose="020B0604020202020204" pitchFamily="34" charset="0"/>
                        <a:buNone/>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Identify</a:t>
                      </a:r>
                      <a:r>
                        <a:rPr lang="en-US" sz="1400" b="0"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‘At</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Risk’</a:t>
                      </a:r>
                      <a:r>
                        <a:rPr lang="en-US" sz="1400" b="0"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Groups.</a:t>
                      </a:r>
                      <a:endParaRPr lang="en-US" sz="1400" b="0"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100584" indent="0" algn="l" defTabSz="914400" rtl="0" eaLnBrk="1" fontAlgn="t" latinLnBrk="0" hangingPunct="1">
                        <a:spcBef>
                          <a:spcPts val="100"/>
                        </a:spcBef>
                        <a:spcAft>
                          <a:spcPts val="0"/>
                        </a:spcAft>
                        <a:buClrTx/>
                        <a:buSzPts val="900"/>
                        <a:buFont typeface="Wingdings" panose="05000000000000000000" pitchFamily="2" charset="2"/>
                        <a:buNone/>
                        <a:tabLst>
                          <a:tab pos="177800" algn="l"/>
                        </a:tabLst>
                      </a:pPr>
                      <a:r>
                        <a:rPr lang="en-US" sz="1400" b="0" i="0" u="none" strike="noStrike" kern="1200">
                          <a:solidFill>
                            <a:schemeClr val="tx1"/>
                          </a:solidFill>
                          <a:effectLst/>
                          <a:latin typeface="Arial" panose="020B0604020202020204" pitchFamily="34" charset="0"/>
                          <a:ea typeface="Wingdings" panose="05000000000000000000" pitchFamily="2" charset="2"/>
                          <a:cs typeface="Times New Roman" panose="02020603050405020304" pitchFamily="18" charset="0"/>
                        </a:rPr>
                        <a:t>Workers in Explosive Area (Unqualified)</a:t>
                      </a:r>
                      <a:endParaRPr lang="en-US" sz="1400" b="0" i="0" u="none" strike="noStrike" kern="1200">
                        <a:solidFill>
                          <a:schemeClr val="tx1"/>
                        </a:solidFill>
                        <a:effectLst/>
                        <a:latin typeface="Arial" panose="020B0604020202020204" pitchFamily="34" charset="0"/>
                      </a:endParaRPr>
                    </a:p>
                    <a:p>
                      <a:pPr marL="0" marR="100584" indent="0" algn="l" defTabSz="914400" rtl="0" eaLnBrk="1" fontAlgn="t" latinLnBrk="0" hangingPunct="1">
                        <a:lnSpc>
                          <a:spcPct val="101000"/>
                        </a:lnSpc>
                        <a:spcBef>
                          <a:spcPts val="100"/>
                        </a:spcBef>
                        <a:spcAft>
                          <a:spcPts val="0"/>
                        </a:spcAft>
                        <a:buClrTx/>
                        <a:buSzPts val="900"/>
                        <a:buFont typeface="Wingdings" panose="05000000000000000000" pitchFamily="2" charset="2"/>
                        <a:buNone/>
                        <a:tabLst>
                          <a:tab pos="177800" algn="l"/>
                        </a:tabLst>
                      </a:pPr>
                      <a:r>
                        <a:rPr lang="en-US" sz="1400" b="0" i="0" u="none" strike="noStrike" kern="1200">
                          <a:solidFill>
                            <a:schemeClr val="tx1"/>
                          </a:solidFill>
                          <a:effectLst/>
                          <a:latin typeface="Arial" panose="020B0604020202020204" pitchFamily="34" charset="0"/>
                          <a:ea typeface="Wingdings" panose="05000000000000000000" pitchFamily="2" charset="2"/>
                          <a:cs typeface="Times New Roman" panose="02020603050405020304" pitchFamily="18" charset="0"/>
                        </a:rPr>
                        <a:t>Workers in Explosive Area (Explosives Qualified).</a:t>
                      </a:r>
                      <a:endParaRPr lang="en-US" sz="1400" b="0" i="0" u="none" strike="noStrike" kern="1200">
                        <a:solidFill>
                          <a:schemeClr val="tx1"/>
                        </a:solidFill>
                        <a:effectLst/>
                        <a:latin typeface="Arial" panose="020B0604020202020204" pitchFamily="34" charset="0"/>
                      </a:endParaRPr>
                    </a:p>
                    <a:p>
                      <a:pPr marL="0" marR="100584" indent="0" algn="l" defTabSz="914400" rtl="0" eaLnBrk="1" fontAlgn="t" latinLnBrk="0" hangingPunct="1">
                        <a:lnSpc>
                          <a:spcPct val="101000"/>
                        </a:lnSpc>
                        <a:spcBef>
                          <a:spcPts val="100"/>
                        </a:spcBef>
                        <a:spcAft>
                          <a:spcPts val="0"/>
                        </a:spcAft>
                        <a:buClrTx/>
                        <a:buSzPts val="900"/>
                        <a:buFont typeface="Wingdings" panose="05000000000000000000" pitchFamily="2" charset="2"/>
                        <a:buNone/>
                        <a:tabLst>
                          <a:tab pos="177800" algn="l"/>
                        </a:tabLst>
                      </a:pPr>
                      <a:r>
                        <a:rPr lang="en-US" sz="1400" b="0" i="0" u="none" strike="noStrike" kern="1200">
                          <a:solidFill>
                            <a:schemeClr val="tx1"/>
                          </a:solidFill>
                          <a:effectLst/>
                          <a:latin typeface="Arial" panose="020B0604020202020204" pitchFamily="34" charset="0"/>
                          <a:ea typeface="Wingdings" panose="05000000000000000000" pitchFamily="2" charset="2"/>
                          <a:cs typeface="Times New Roman" panose="02020603050405020304" pitchFamily="18" charset="0"/>
                        </a:rPr>
                        <a:t>General Public Residing in Proximity to Explosive Facility.</a:t>
                      </a:r>
                      <a:endParaRPr lang="en-US" sz="1400" b="0" i="0" u="none" strike="noStrike" kern="1200">
                        <a:solidFill>
                          <a:schemeClr val="tx1"/>
                        </a:solidFill>
                        <a:effectLst/>
                        <a:latin typeface="Arial" panose="020B0604020202020204" pitchFamily="34" charset="0"/>
                      </a:endParaRPr>
                    </a:p>
                    <a:p>
                      <a:pPr marL="0" marR="100584" indent="0" algn="l" defTabSz="914400" rtl="0" eaLnBrk="1" fontAlgn="t" latinLnBrk="0" hangingPunct="1">
                        <a:lnSpc>
                          <a:spcPts val="1050"/>
                        </a:lnSpc>
                        <a:spcBef>
                          <a:spcPts val="100"/>
                        </a:spcBef>
                        <a:spcAft>
                          <a:spcPts val="0"/>
                        </a:spcAft>
                        <a:buClrTx/>
                        <a:buSzPts val="900"/>
                        <a:buFont typeface="Wingdings" panose="05000000000000000000" pitchFamily="2" charset="2"/>
                        <a:buNone/>
                        <a:tabLst>
                          <a:tab pos="177800" algn="l"/>
                        </a:tabLst>
                      </a:pPr>
                      <a:r>
                        <a:rPr lang="en-US" sz="1400" b="0" i="0" u="none" strike="noStrike" kern="1200">
                          <a:solidFill>
                            <a:schemeClr val="tx1"/>
                          </a:solidFill>
                          <a:effectLst/>
                          <a:latin typeface="Arial" panose="020B0604020202020204" pitchFamily="34" charset="0"/>
                          <a:ea typeface="Wingdings" panose="05000000000000000000" pitchFamily="2" charset="2"/>
                          <a:cs typeface="Times New Roman" panose="02020603050405020304" pitchFamily="18" charset="0"/>
                        </a:rPr>
                        <a:t>General Public Transiting in Proximity to Explosive Facility.</a:t>
                      </a:r>
                      <a:endParaRPr lang="en-US" sz="1400" b="0" i="0" u="none" strike="noStrike" kern="1200">
                        <a:solidFill>
                          <a:schemeClr val="tx1"/>
                        </a:solidFill>
                        <a:effectLst/>
                        <a:latin typeface="Arial" panose="020B0604020202020204" pitchFamily="34" charset="0"/>
                      </a:endParaRPr>
                    </a:p>
                  </a:txBody>
                  <a:tcPr marL="7355" marR="7355" marT="73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06616454"/>
                  </a:ext>
                </a:extLst>
              </a:tr>
              <a:tr h="516181">
                <a:tc>
                  <a:txBody>
                    <a:bodyPr/>
                    <a:lstStyle/>
                    <a:p>
                      <a:pPr marL="64008" indent="0" algn="l" fontAlgn="t">
                        <a:spcBef>
                          <a:spcPts val="235"/>
                        </a:spcBef>
                        <a:spcAft>
                          <a:spcPts val="0"/>
                        </a:spcAft>
                        <a:buFont typeface="Arial" panose="020B0604020202020204" pitchFamily="34" charset="0"/>
                        <a:buNone/>
                      </a:pP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Risk</a:t>
                      </a:r>
                      <a:r>
                        <a:rPr lang="en-US" sz="16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Analysis</a:t>
                      </a:r>
                      <a:endParaRPr lang="en-US" sz="1600" b="1"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marR="91440" indent="0" algn="l" fontAlgn="t">
                        <a:spcBef>
                          <a:spcPts val="235"/>
                        </a:spcBef>
                        <a:spcAft>
                          <a:spcPts val="0"/>
                        </a:spcAft>
                        <a:buFont typeface="Arial" panose="020B0604020202020204" pitchFamily="34" charset="0"/>
                        <a:buNone/>
                      </a:pP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Decide on the appropriate level of</a:t>
                      </a:r>
                      <a:r>
                        <a:rPr lang="en-US" sz="1400" b="0" i="0" u="none" strike="noStrike" spc="-235"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Tolerable Risk in terms of IR</a:t>
                      </a:r>
                      <a:r>
                        <a:rPr lang="en-US" sz="1400" b="0" i="0" u="none" strike="noStrike" spc="5"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and</a:t>
                      </a:r>
                      <a:r>
                        <a:rPr lang="en-US" sz="1400" b="0" i="0" u="none" strike="noStrike" spc="5"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SR.</a:t>
                      </a:r>
                      <a:endParaRPr lang="en-US" sz="1400" b="0" i="0" u="none" strike="noStrike" dirty="0">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91440" indent="0" algn="l" fontAlgn="t">
                        <a:spcBef>
                          <a:spcPts val="100"/>
                        </a:spcBef>
                        <a:spcAft>
                          <a:spcPts val="0"/>
                        </a:spcAft>
                        <a:buClrTx/>
                        <a:buSzPts val="900"/>
                        <a:buFont typeface="Wingdings" panose="05000000000000000000" pitchFamily="2" charset="2"/>
                        <a:buNone/>
                        <a:tabLst>
                          <a:tab pos="177800" algn="l"/>
                        </a:tabLst>
                      </a:pP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Risk</a:t>
                      </a:r>
                      <a:r>
                        <a:rPr lang="en-US" sz="14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levels</a:t>
                      </a:r>
                      <a:r>
                        <a:rPr lang="en-US" sz="14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should</a:t>
                      </a:r>
                      <a:r>
                        <a:rPr lang="en-US" sz="14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be</a:t>
                      </a:r>
                      <a:r>
                        <a:rPr lang="en-US" sz="14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comparable</a:t>
                      </a:r>
                      <a:r>
                        <a:rPr lang="en-US" sz="14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with</a:t>
                      </a:r>
                      <a:r>
                        <a:rPr lang="en-US" sz="14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other</a:t>
                      </a:r>
                      <a:r>
                        <a:rPr lang="en-US" sz="14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industrial</a:t>
                      </a:r>
                      <a:r>
                        <a:rPr lang="en-US" sz="14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processes.</a:t>
                      </a:r>
                      <a:endParaRPr lang="en-US" sz="1400" b="0" i="0" u="none" strike="noStrike">
                        <a:effectLst/>
                        <a:latin typeface="Arial" panose="020B0604020202020204" pitchFamily="34" charset="0"/>
                      </a:endParaRPr>
                    </a:p>
                  </a:txBody>
                  <a:tcPr marL="7355" marR="7355" marT="73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8085662"/>
                  </a:ext>
                </a:extLst>
              </a:tr>
              <a:tr h="1170583">
                <a:tc>
                  <a:txBody>
                    <a:bodyPr/>
                    <a:lstStyle/>
                    <a:p>
                      <a:pPr marL="64008" indent="0" algn="l" fontAlgn="t">
                        <a:spcBef>
                          <a:spcPts val="235"/>
                        </a:spcBef>
                        <a:spcAft>
                          <a:spcPts val="0"/>
                        </a:spcAft>
                        <a:buFont typeface="Arial" panose="020B0604020202020204" pitchFamily="34" charset="0"/>
                        <a:buNone/>
                      </a:pP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Risk</a:t>
                      </a:r>
                      <a:r>
                        <a:rPr lang="en-US" sz="1600" b="1"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Acceptance</a:t>
                      </a:r>
                      <a:endParaRPr lang="en-US" sz="1600" b="1"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marR="374904" indent="0" algn="l" fontAlgn="t">
                        <a:spcBef>
                          <a:spcPts val="215"/>
                        </a:spcBef>
                        <a:spcAft>
                          <a:spcPts val="0"/>
                        </a:spcAft>
                        <a:buFont typeface="Arial" panose="020B0604020202020204" pitchFamily="34" charset="0"/>
                        <a:buNone/>
                      </a:pP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Obtain</a:t>
                      </a:r>
                      <a:r>
                        <a:rPr lang="en-US" sz="1400" b="0" i="0" u="none" strike="noStrike" spc="-15"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written</a:t>
                      </a:r>
                      <a:r>
                        <a:rPr lang="en-US" sz="1400" b="0" i="0" u="none" strike="noStrike" spc="-10"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Approval</a:t>
                      </a:r>
                      <a:r>
                        <a:rPr lang="en-US" sz="1400" b="0" i="0" u="none" strike="noStrike" spc="75"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for</a:t>
                      </a:r>
                      <a:r>
                        <a:rPr lang="en-US" sz="1400" b="0" i="0" u="none" strike="noStrike" spc="-235"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Tolerable</a:t>
                      </a:r>
                      <a:r>
                        <a:rPr lang="en-US" sz="1400" b="0" i="0" u="none" strike="noStrike" spc="-5"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Risk levels.</a:t>
                      </a:r>
                      <a:endParaRPr lang="en-US" sz="1400" b="0" i="0" u="none" strike="noStrike" dirty="0">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100584" indent="0" algn="l" fontAlgn="t">
                        <a:spcBef>
                          <a:spcPts val="100"/>
                        </a:spcBef>
                        <a:spcAft>
                          <a:spcPts val="0"/>
                        </a:spcAft>
                        <a:buClrTx/>
                        <a:buSzPts val="900"/>
                        <a:buFont typeface="Wingdings" panose="05000000000000000000" pitchFamily="2" charset="2"/>
                        <a:buNone/>
                        <a:tabLst>
                          <a:tab pos="177800" algn="l"/>
                        </a:tabLst>
                      </a:pP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This</a:t>
                      </a:r>
                      <a:r>
                        <a:rPr lang="en-US" sz="14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ensures</a:t>
                      </a:r>
                      <a:r>
                        <a:rPr lang="en-US" sz="14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that</a:t>
                      </a:r>
                      <a:r>
                        <a:rPr lang="en-US" sz="14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appropriate</a:t>
                      </a:r>
                      <a:r>
                        <a:rPr lang="en-US" sz="14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risk</a:t>
                      </a:r>
                      <a:r>
                        <a:rPr lang="en-US" sz="14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acceptance authority is aware of</a:t>
                      </a:r>
                      <a:r>
                        <a:rPr lang="en-US" sz="14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the risk, and of their</a:t>
                      </a:r>
                      <a:r>
                        <a:rPr lang="en-US" sz="14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responsibilities to allocate</a:t>
                      </a:r>
                      <a:r>
                        <a:rPr lang="en-US" sz="14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appropriate resources to manage</a:t>
                      </a:r>
                      <a:r>
                        <a:rPr lang="en-US" sz="1400" b="0" i="0" u="none" strike="noStrike" spc="-23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the</a:t>
                      </a:r>
                      <a:r>
                        <a:rPr lang="en-US" sz="14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risk</a:t>
                      </a:r>
                      <a:r>
                        <a:rPr lang="en-US" sz="14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and</a:t>
                      </a:r>
                      <a:r>
                        <a:rPr lang="en-US" sz="14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maintain</a:t>
                      </a:r>
                      <a:r>
                        <a:rPr lang="en-US" sz="14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it</a:t>
                      </a:r>
                      <a:r>
                        <a:rPr lang="en-US" sz="14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a:effectLst/>
                          <a:latin typeface="Arial" panose="020B0604020202020204" pitchFamily="34" charset="0"/>
                          <a:ea typeface="Wingdings" panose="05000000000000000000" pitchFamily="2" charset="2"/>
                          <a:cs typeface="Wingdings" panose="05000000000000000000" pitchFamily="2" charset="2"/>
                        </a:rPr>
                        <a:t>within</a:t>
                      </a:r>
                      <a:r>
                        <a:rPr lang="en-US" sz="1400" b="0" i="0" u="none" strike="noStrike">
                          <a:effectLst/>
                          <a:latin typeface="Arial" panose="020B0604020202020204" pitchFamily="34" charset="0"/>
                          <a:ea typeface="+mn-ea"/>
                          <a:cs typeface="+mn-cs"/>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tolerable</a:t>
                      </a:r>
                      <a:r>
                        <a:rPr lang="en-US" sz="1400" b="0" i="0" u="none" strike="noStrike" spc="-2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levels.</a:t>
                      </a:r>
                      <a:endParaRPr lang="en-US" sz="1400" b="0" i="0" u="none" strike="noStrike">
                        <a:effectLst/>
                        <a:latin typeface="Arial" panose="020B0604020202020204" pitchFamily="34" charset="0"/>
                      </a:endParaRPr>
                    </a:p>
                  </a:txBody>
                  <a:tcPr marL="7355" marR="7355" marT="73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87297097"/>
                  </a:ext>
                </a:extLst>
              </a:tr>
              <a:tr h="737140">
                <a:tc>
                  <a:txBody>
                    <a:bodyPr/>
                    <a:lstStyle/>
                    <a:p>
                      <a:pPr marL="64008" indent="0" algn="l" fontAlgn="t">
                        <a:spcBef>
                          <a:spcPts val="245"/>
                        </a:spcBef>
                        <a:spcAft>
                          <a:spcPts val="0"/>
                        </a:spcAft>
                        <a:buFont typeface="Arial" panose="020B0604020202020204" pitchFamily="34" charset="0"/>
                        <a:buNone/>
                      </a:pP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Risk</a:t>
                      </a:r>
                      <a:r>
                        <a:rPr lang="en-US" sz="16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US" sz="1600" b="1" i="0" u="none" strike="noStrike">
                          <a:effectLst/>
                          <a:latin typeface="Arial" panose="020B0604020202020204" pitchFamily="34" charset="0"/>
                          <a:ea typeface="Arial" panose="020B0604020202020204" pitchFamily="34" charset="0"/>
                          <a:cs typeface="Times New Roman" panose="02020603050405020304" pitchFamily="18" charset="0"/>
                        </a:rPr>
                        <a:t>Communication</a:t>
                      </a:r>
                      <a:endParaRPr lang="en-US" sz="1600" b="1"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marR="283464" indent="0" algn="l" fontAlgn="t">
                        <a:spcBef>
                          <a:spcPts val="245"/>
                        </a:spcBef>
                        <a:spcAft>
                          <a:spcPts val="0"/>
                        </a:spcAft>
                        <a:buFont typeface="Arial" panose="020B0604020202020204" pitchFamily="34" charset="0"/>
                        <a:buNone/>
                      </a:pP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Widely communicate the</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Tolerable Risk levels being</a:t>
                      </a:r>
                      <a:r>
                        <a:rPr lang="en-US" sz="14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applied</a:t>
                      </a:r>
                      <a:r>
                        <a:rPr lang="en-US" sz="1400" b="0"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to</a:t>
                      </a:r>
                      <a:r>
                        <a:rPr lang="en-US" sz="1400" b="0"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Explosive</a:t>
                      </a:r>
                      <a:r>
                        <a:rPr lang="en-US" sz="1400" b="0"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a:effectLst/>
                          <a:latin typeface="Arial" panose="020B0604020202020204" pitchFamily="34" charset="0"/>
                          <a:ea typeface="Arial" panose="020B0604020202020204" pitchFamily="34" charset="0"/>
                          <a:cs typeface="Times New Roman" panose="02020603050405020304" pitchFamily="18" charset="0"/>
                        </a:rPr>
                        <a:t>Facilities.</a:t>
                      </a:r>
                      <a:endParaRPr lang="en-US" sz="1400" b="0" i="0" u="none" strike="noStrike">
                        <a:effectLst/>
                        <a:latin typeface="Arial" panose="020B0604020202020204" pitchFamily="34" charset="0"/>
                      </a:endParaRPr>
                    </a:p>
                  </a:txBody>
                  <a:tcPr marL="7355" marR="7355" marT="73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118872" indent="0" algn="l" fontAlgn="t">
                        <a:spcBef>
                          <a:spcPts val="100"/>
                        </a:spcBef>
                        <a:spcAft>
                          <a:spcPts val="0"/>
                        </a:spcAft>
                        <a:buClrTx/>
                        <a:buSzPts val="900"/>
                        <a:buFont typeface="Wingdings" panose="05000000000000000000" pitchFamily="2" charset="2"/>
                        <a:buNone/>
                        <a:tabLst>
                          <a:tab pos="177800" algn="l"/>
                        </a:tabLst>
                      </a:pP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Communities in close proximity</a:t>
                      </a:r>
                      <a:r>
                        <a:rPr lang="en-US" sz="14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should be made aware of the</a:t>
                      </a:r>
                      <a:r>
                        <a:rPr lang="en-US" sz="14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risks</a:t>
                      </a:r>
                      <a:r>
                        <a:rPr lang="en-US" sz="14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they</a:t>
                      </a:r>
                      <a:r>
                        <a:rPr lang="en-US" sz="1400" b="0" i="0" u="none" strike="noStrike" spc="-15" dirty="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are</a:t>
                      </a:r>
                      <a:r>
                        <a:rPr lang="en-US" sz="1400" b="0" i="0" u="none" strike="noStrike" spc="-10" dirty="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exposed</a:t>
                      </a:r>
                      <a:r>
                        <a:rPr lang="en-US" sz="1400" b="0" i="0" u="none" strike="noStrike" spc="-10" dirty="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to</a:t>
                      </a:r>
                      <a:r>
                        <a:rPr lang="en-US" sz="1400" b="0" i="0" u="none" strike="noStrike" spc="-15" dirty="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by</a:t>
                      </a:r>
                      <a:r>
                        <a:rPr lang="en-US" sz="1400" b="0" i="0" u="none" strike="noStrike" spc="-5" dirty="0">
                          <a:effectLst/>
                          <a:latin typeface="Arial" panose="020B0604020202020204" pitchFamily="34" charset="0"/>
                          <a:ea typeface="Wingdings" panose="05000000000000000000" pitchFamily="2" charset="2"/>
                          <a:cs typeface="Wingdings" panose="05000000000000000000" pitchFamily="2" charset="2"/>
                        </a:rPr>
                        <a:t> </a:t>
                      </a:r>
                      <a:r>
                        <a:rPr lang="en-US" sz="1400" b="0" i="0" u="none" strike="noStrike" dirty="0">
                          <a:effectLst/>
                          <a:latin typeface="Arial" panose="020B0604020202020204" pitchFamily="34" charset="0"/>
                          <a:ea typeface="Wingdings" panose="05000000000000000000" pitchFamily="2" charset="2"/>
                          <a:cs typeface="Wingdings" panose="05000000000000000000" pitchFamily="2" charset="2"/>
                        </a:rPr>
                        <a:t>their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political</a:t>
                      </a:r>
                      <a:r>
                        <a:rPr lang="en-US" sz="1400" b="0" i="0" u="none" strike="noStrike" spc="-20" dirty="0">
                          <a:effectLst/>
                          <a:latin typeface="Arial" panose="020B0604020202020204" pitchFamily="34" charset="0"/>
                          <a:ea typeface="Arial" panose="020B0604020202020204" pitchFamily="34" charset="0"/>
                          <a:cs typeface="Times New Roman" panose="02020603050405020304" pitchFamily="18" charset="0"/>
                        </a:rPr>
                        <a:t> </a:t>
                      </a:r>
                      <a:r>
                        <a:rPr lang="en-US" sz="1400" b="0" i="0" u="none" strike="noStrike" dirty="0">
                          <a:effectLst/>
                          <a:latin typeface="Arial" panose="020B0604020202020204" pitchFamily="34" charset="0"/>
                          <a:ea typeface="Arial" panose="020B0604020202020204" pitchFamily="34" charset="0"/>
                          <a:cs typeface="Times New Roman" panose="02020603050405020304" pitchFamily="18" charset="0"/>
                        </a:rPr>
                        <a:t>class.</a:t>
                      </a:r>
                      <a:endParaRPr lang="en-US" sz="1400" b="0" i="0" u="none" strike="noStrike" dirty="0">
                        <a:effectLst/>
                        <a:latin typeface="Arial" panose="020B0604020202020204" pitchFamily="34" charset="0"/>
                      </a:endParaRPr>
                    </a:p>
                  </a:txBody>
                  <a:tcPr marL="7355" marR="7355" marT="73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41259835"/>
                  </a:ext>
                </a:extLst>
              </a:tr>
            </a:tbl>
          </a:graphicData>
        </a:graphic>
      </p:graphicFrame>
    </p:spTree>
    <p:extLst>
      <p:ext uri="{BB962C8B-B14F-4D97-AF65-F5344CB8AC3E}">
        <p14:creationId xmlns:p14="http://schemas.microsoft.com/office/powerpoint/2010/main" val="7132532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Hazard Identification and Analysis</a:t>
            </a:r>
          </a:p>
        </p:txBody>
      </p:sp>
      <p:sp>
        <p:nvSpPr>
          <p:cNvPr id="4" name="Content Placeholder 3">
            <a:extLst>
              <a:ext uri="{FF2B5EF4-FFF2-40B4-BE49-F238E27FC236}">
                <a16:creationId xmlns:a16="http://schemas.microsoft.com/office/drawing/2014/main" id="{BCE88DE6-A6CB-4148-BFB8-6EF15D218AB2}"/>
              </a:ext>
            </a:extLst>
          </p:cNvPr>
          <p:cNvSpPr>
            <a:spLocks noGrp="1"/>
          </p:cNvSpPr>
          <p:nvPr>
            <p:ph sz="half" idx="2"/>
          </p:nvPr>
        </p:nvSpPr>
        <p:spPr>
          <a:xfrm>
            <a:off x="629841" y="1895178"/>
            <a:ext cx="7886699" cy="4294485"/>
          </a:xfrm>
        </p:spPr>
        <p:txBody>
          <a:bodyPr lIns="91440" tIns="45720" rIns="91440" bIns="45720" anchor="t"/>
          <a:lstStyle/>
          <a:p>
            <a:pPr marL="371475" indent="-371475">
              <a:defRPr/>
            </a:pPr>
            <a:r>
              <a:rPr lang="en-GB" sz="2400" dirty="0"/>
              <a:t>All Potential Explosion Sites (PES) are considered hazardous.</a:t>
            </a:r>
          </a:p>
          <a:p>
            <a:pPr marL="371475" indent="-371475">
              <a:defRPr/>
            </a:pPr>
            <a:r>
              <a:rPr lang="en-GB" sz="2400" dirty="0"/>
              <a:t>The severity of the hazard is based on:</a:t>
            </a:r>
            <a:endParaRPr lang="en-GB" sz="2400" dirty="0">
              <a:cs typeface="Arial"/>
            </a:endParaRPr>
          </a:p>
          <a:p>
            <a:pPr marL="896620" lvl="1" indent="-525145">
              <a:buFont typeface="Courier New" panose="02070309020205020404" pitchFamily="49" charset="0"/>
              <a:buChar char="o"/>
              <a:defRPr/>
            </a:pPr>
            <a:r>
              <a:rPr lang="en-GB" sz="2400" dirty="0"/>
              <a:t>The quantity of ammunition being stored.</a:t>
            </a:r>
            <a:endParaRPr lang="en-GB" sz="2400" dirty="0">
              <a:cs typeface="Arial"/>
            </a:endParaRPr>
          </a:p>
          <a:p>
            <a:pPr marL="896620" lvl="1" indent="-525145">
              <a:buFont typeface="Courier New" panose="02070309020205020404" pitchFamily="49" charset="0"/>
              <a:buChar char="o"/>
              <a:defRPr/>
            </a:pPr>
            <a:r>
              <a:rPr lang="en-GB" sz="2400" dirty="0"/>
              <a:t>The hazard classification.</a:t>
            </a:r>
            <a:endParaRPr lang="en-GB" sz="2400" dirty="0">
              <a:cs typeface="Arial"/>
            </a:endParaRPr>
          </a:p>
          <a:p>
            <a:pPr marL="896620" lvl="1" indent="-525145">
              <a:buFont typeface="Courier New" panose="02070309020205020404" pitchFamily="49" charset="0"/>
              <a:buChar char="o"/>
              <a:defRPr/>
            </a:pPr>
            <a:r>
              <a:rPr lang="en-GB" sz="2400" dirty="0"/>
              <a:t>The physical and chemical stability of the ammunition.</a:t>
            </a:r>
            <a:endParaRPr lang="en-GB" sz="2400" dirty="0">
              <a:cs typeface="Arial"/>
            </a:endParaRPr>
          </a:p>
          <a:p>
            <a:pPr marL="896620" lvl="1" indent="-525145">
              <a:buFont typeface="Courier New" panose="02070309020205020404" pitchFamily="49" charset="0"/>
              <a:buChar char="o"/>
              <a:defRPr/>
            </a:pPr>
            <a:r>
              <a:rPr lang="en-GB" sz="2400" dirty="0"/>
              <a:t>The physical condition of the PES.</a:t>
            </a:r>
            <a:endParaRPr lang="en-GB" sz="2400" dirty="0">
              <a:cs typeface="Arial"/>
            </a:endParaRPr>
          </a:p>
          <a:p>
            <a:pPr marL="896620" lvl="1" indent="-525145">
              <a:buFont typeface="Courier New" panose="02070309020205020404" pitchFamily="49" charset="0"/>
              <a:buChar char="o"/>
              <a:defRPr/>
            </a:pPr>
            <a:r>
              <a:rPr lang="en-GB" sz="2400" dirty="0"/>
              <a:t>The proximity and distances to people and Exposed Sites.</a:t>
            </a:r>
            <a:endParaRPr lang="en-GB" sz="2400" dirty="0">
              <a:cs typeface="Arial"/>
            </a:endParaRPr>
          </a:p>
          <a:p>
            <a:endParaRPr lang="en-IE"/>
          </a:p>
        </p:txBody>
      </p:sp>
    </p:spTree>
    <p:extLst>
      <p:ext uri="{BB962C8B-B14F-4D97-AF65-F5344CB8AC3E}">
        <p14:creationId xmlns:p14="http://schemas.microsoft.com/office/powerpoint/2010/main" val="46544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40A92-CDF8-D046-80A4-6269CC51B41A}"/>
              </a:ext>
            </a:extLst>
          </p:cNvPr>
          <p:cNvSpPr>
            <a:spLocks noGrp="1"/>
          </p:cNvSpPr>
          <p:nvPr>
            <p:ph type="title"/>
          </p:nvPr>
        </p:nvSpPr>
        <p:spPr/>
        <p:txBody>
          <a:bodyPr/>
          <a:lstStyle/>
          <a:p>
            <a:r>
              <a:rPr lang="en-GB">
                <a:solidFill>
                  <a:srgbClr val="FFFFFF"/>
                </a:solidFill>
                <a:ea typeface="Century Gothic"/>
                <a:cs typeface="Century Gothic"/>
                <a:sym typeface="Century Gothic"/>
              </a:rPr>
              <a:t>Objective</a:t>
            </a:r>
            <a:endParaRPr lang="en-IE"/>
          </a:p>
        </p:txBody>
      </p:sp>
      <p:sp>
        <p:nvSpPr>
          <p:cNvPr id="3" name="Text Placeholder 2">
            <a:extLst>
              <a:ext uri="{FF2B5EF4-FFF2-40B4-BE49-F238E27FC236}">
                <a16:creationId xmlns:a16="http://schemas.microsoft.com/office/drawing/2014/main" id="{29CC48FF-456F-F344-8C70-0444A7CAD80F}"/>
              </a:ext>
            </a:extLst>
          </p:cNvPr>
          <p:cNvSpPr>
            <a:spLocks noGrp="1"/>
          </p:cNvSpPr>
          <p:nvPr>
            <p:ph type="body" sz="quarter" idx="10"/>
          </p:nvPr>
        </p:nvSpPr>
        <p:spPr/>
        <p:txBody>
          <a:bodyPr/>
          <a:lstStyle/>
          <a:p>
            <a:endParaRPr lang="en-GB"/>
          </a:p>
          <a:p>
            <a:endParaRPr lang="en-GB"/>
          </a:p>
          <a:p>
            <a:r>
              <a:rPr lang="en-GB"/>
              <a:t>Develop an Explosive Risk Assessment</a:t>
            </a:r>
            <a:endParaRPr lang="en-IE"/>
          </a:p>
        </p:txBody>
      </p:sp>
    </p:spTree>
    <p:extLst>
      <p:ext uri="{BB962C8B-B14F-4D97-AF65-F5344CB8AC3E}">
        <p14:creationId xmlns:p14="http://schemas.microsoft.com/office/powerpoint/2010/main" val="3391775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Risk Estimation: Outcomes</a:t>
            </a:r>
          </a:p>
        </p:txBody>
      </p:sp>
      <p:sp>
        <p:nvSpPr>
          <p:cNvPr id="4" name="Content Placeholder 3">
            <a:extLst>
              <a:ext uri="{FF2B5EF4-FFF2-40B4-BE49-F238E27FC236}">
                <a16:creationId xmlns:a16="http://schemas.microsoft.com/office/drawing/2014/main" id="{BCE88DE6-A6CB-4148-BFB8-6EF15D218AB2}"/>
              </a:ext>
            </a:extLst>
          </p:cNvPr>
          <p:cNvSpPr>
            <a:spLocks noGrp="1"/>
          </p:cNvSpPr>
          <p:nvPr>
            <p:ph sz="half" idx="2"/>
          </p:nvPr>
        </p:nvSpPr>
        <p:spPr>
          <a:xfrm>
            <a:off x="629841" y="1895178"/>
            <a:ext cx="7886699" cy="4294485"/>
          </a:xfrm>
        </p:spPr>
        <p:txBody>
          <a:bodyPr/>
          <a:lstStyle/>
          <a:p>
            <a:pPr marL="371475" indent="-371475"/>
            <a:r>
              <a:rPr lang="en-IE" sz="2800"/>
              <a:t>The probability of an unplanned and undesirable explosive event.</a:t>
            </a:r>
          </a:p>
          <a:p>
            <a:pPr marL="371475" indent="-371475"/>
            <a:endParaRPr lang="en-IE" sz="2800"/>
          </a:p>
          <a:p>
            <a:pPr marL="371475" indent="-371475"/>
            <a:r>
              <a:rPr lang="en-IE" sz="2800"/>
              <a:t>The physical effects of such an explosion.</a:t>
            </a:r>
          </a:p>
          <a:p>
            <a:pPr marL="371475" indent="-371475"/>
            <a:endParaRPr lang="en-IE" sz="2800"/>
          </a:p>
          <a:p>
            <a:pPr marL="371475" indent="-371475"/>
            <a:r>
              <a:rPr lang="en-IE" sz="2800"/>
              <a:t>The number of casualties to be expected.</a:t>
            </a:r>
          </a:p>
          <a:p>
            <a:pPr marL="371475" indent="-371475">
              <a:buNone/>
            </a:pPr>
            <a:r>
              <a:rPr lang="en-IE" sz="2800"/>
              <a:t> </a:t>
            </a:r>
          </a:p>
          <a:p>
            <a:pPr marL="371475" indent="-371475"/>
            <a:r>
              <a:rPr lang="en-IE" sz="2800"/>
              <a:t>The levels of damage to be expected. </a:t>
            </a:r>
          </a:p>
          <a:p>
            <a:pPr>
              <a:defRPr/>
            </a:pPr>
            <a:endParaRPr lang="en-IE"/>
          </a:p>
        </p:txBody>
      </p:sp>
    </p:spTree>
    <p:extLst>
      <p:ext uri="{BB962C8B-B14F-4D97-AF65-F5344CB8AC3E}">
        <p14:creationId xmlns:p14="http://schemas.microsoft.com/office/powerpoint/2010/main" val="908054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Estimating the Probability</a:t>
            </a:r>
          </a:p>
        </p:txBody>
      </p:sp>
      <p:graphicFrame>
        <p:nvGraphicFramePr>
          <p:cNvPr id="5" name="Content Placeholder 7">
            <a:extLst>
              <a:ext uri="{FF2B5EF4-FFF2-40B4-BE49-F238E27FC236}">
                <a16:creationId xmlns:a16="http://schemas.microsoft.com/office/drawing/2014/main" id="{06F00B0A-4241-6F4A-ADB7-7E455851995B}"/>
              </a:ext>
            </a:extLst>
          </p:cNvPr>
          <p:cNvGraphicFramePr>
            <a:graphicFrameLocks/>
          </p:cNvGraphicFramePr>
          <p:nvPr>
            <p:extLst>
              <p:ext uri="{D42A27DB-BD31-4B8C-83A1-F6EECF244321}">
                <p14:modId xmlns:p14="http://schemas.microsoft.com/office/powerpoint/2010/main" val="2214833035"/>
              </p:ext>
            </p:extLst>
          </p:nvPr>
        </p:nvGraphicFramePr>
        <p:xfrm>
          <a:off x="629841" y="2248605"/>
          <a:ext cx="7549755" cy="2909155"/>
        </p:xfrm>
        <a:graphic>
          <a:graphicData uri="http://schemas.openxmlformats.org/drawingml/2006/table">
            <a:tbl>
              <a:tblPr firstRow="1" firstCol="1" lastRow="1" lastCol="1" bandRow="1" bandCol="1"/>
              <a:tblGrid>
                <a:gridCol w="1693722">
                  <a:extLst>
                    <a:ext uri="{9D8B030D-6E8A-4147-A177-3AD203B41FA5}">
                      <a16:colId xmlns:a16="http://schemas.microsoft.com/office/drawing/2014/main" val="2468564175"/>
                    </a:ext>
                  </a:extLst>
                </a:gridCol>
                <a:gridCol w="1654546">
                  <a:extLst>
                    <a:ext uri="{9D8B030D-6E8A-4147-A177-3AD203B41FA5}">
                      <a16:colId xmlns:a16="http://schemas.microsoft.com/office/drawing/2014/main" val="977064975"/>
                    </a:ext>
                  </a:extLst>
                </a:gridCol>
                <a:gridCol w="4201487">
                  <a:extLst>
                    <a:ext uri="{9D8B030D-6E8A-4147-A177-3AD203B41FA5}">
                      <a16:colId xmlns:a16="http://schemas.microsoft.com/office/drawing/2014/main" val="4266829115"/>
                    </a:ext>
                  </a:extLst>
                </a:gridCol>
              </a:tblGrid>
              <a:tr h="562302">
                <a:tc>
                  <a:txBody>
                    <a:bodyPr/>
                    <a:lstStyle/>
                    <a:p>
                      <a:pPr marL="237744" indent="109728" algn="l" fontAlgn="t">
                        <a:spcBef>
                          <a:spcPts val="235"/>
                        </a:spcBef>
                        <a:spcAft>
                          <a:spcPts val="0"/>
                        </a:spcAft>
                      </a:pPr>
                      <a:r>
                        <a:rPr lang="en-US"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Generic</a:t>
                      </a:r>
                      <a:r>
                        <a:rPr lang="en-US" sz="1800" b="1" i="0" u="none" strike="noStrike"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Description</a:t>
                      </a:r>
                      <a:endParaRPr lang="en-US" sz="1800" b="0" i="0" u="none" strike="noStrike">
                        <a:solidFill>
                          <a:schemeClr val="bg1"/>
                        </a:solidFill>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256032" algn="l" fontAlgn="t">
                        <a:spcBef>
                          <a:spcPts val="810"/>
                        </a:spcBef>
                        <a:spcAft>
                          <a:spcPts val="0"/>
                        </a:spcAft>
                      </a:pPr>
                      <a:r>
                        <a:rPr lang="en-US"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Probability</a:t>
                      </a:r>
                      <a:endParaRPr lang="en-US" sz="1800" b="0" i="0" u="none" strike="noStrike">
                        <a:solidFill>
                          <a:schemeClr val="bg1"/>
                        </a:solidFill>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987552" algn="l" fontAlgn="t">
                        <a:spcBef>
                          <a:spcPts val="810"/>
                        </a:spcBef>
                        <a:spcAft>
                          <a:spcPts val="0"/>
                        </a:spcAft>
                      </a:pPr>
                      <a:r>
                        <a:rPr lang="en-US"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Qualitative</a:t>
                      </a:r>
                      <a:r>
                        <a:rPr lang="en-US" sz="1800" b="1" i="0" u="none" strike="noStrike" spc="-2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Definition</a:t>
                      </a:r>
                      <a:endParaRPr lang="en-US" sz="1800" b="0" i="0" u="none" strike="noStrike">
                        <a:solidFill>
                          <a:schemeClr val="bg1"/>
                        </a:solidFill>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226715727"/>
                  </a:ext>
                </a:extLst>
              </a:tr>
              <a:tr h="293667">
                <a:tc rowSpan="4">
                  <a:txBody>
                    <a:bodyPr/>
                    <a:lstStyle/>
                    <a:p>
                      <a:pPr marL="64008" algn="l" fontAlgn="t">
                        <a:spcBef>
                          <a:spcPts val="24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Likely</a:t>
                      </a:r>
                      <a:endParaRPr lang="en-US" sz="1800" b="0" i="0" u="none" strike="noStrike">
                        <a:effectLst/>
                        <a:latin typeface="Arial" panose="020B0604020202020204" pitchFamily="34" charset="0"/>
                      </a:endParaRPr>
                    </a:p>
                  </a:txBody>
                  <a:tcPr marL="146528" marR="146528" marT="73264" marB="732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algn="l" fontAlgn="t">
                        <a:spcBef>
                          <a:spcPts val="24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Frequent</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4">
                  <a:txBody>
                    <a:bodyPr/>
                    <a:lstStyle/>
                    <a:p>
                      <a:pPr marL="0" indent="0" algn="l" fontAlgn="t">
                        <a:spcBef>
                          <a:spcPts val="115"/>
                        </a:spcBef>
                        <a:spcAft>
                          <a:spcPts val="0"/>
                        </a:spcAft>
                        <a:buClrTx/>
                        <a:buSzPts val="900"/>
                        <a:buFont typeface="Wingdings" panose="05000000000000000000" pitchFamily="2" charset="2"/>
                        <a:buNone/>
                        <a:tabLst>
                          <a:tab pos="178435" algn="l"/>
                        </a:tabLst>
                      </a:pP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Expected</a:t>
                      </a:r>
                      <a:r>
                        <a:rPr lang="en-US" sz="18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to</a:t>
                      </a:r>
                      <a:r>
                        <a:rPr lang="en-US" sz="18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occur</a:t>
                      </a:r>
                      <a:r>
                        <a:rPr lang="en-US" sz="18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once</a:t>
                      </a:r>
                      <a:r>
                        <a:rPr lang="en-US" sz="18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or</a:t>
                      </a:r>
                      <a:r>
                        <a:rPr lang="en-US" sz="18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more</a:t>
                      </a:r>
                      <a:r>
                        <a:rPr lang="en-US" sz="18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times.</a:t>
                      </a:r>
                      <a:endParaRPr lang="en-US" sz="1800" b="0" i="0" u="none" strike="noStrike">
                        <a:effectLst/>
                        <a:latin typeface="Arial" panose="020B0604020202020204" pitchFamily="34" charset="0"/>
                      </a:endParaRPr>
                    </a:p>
                  </a:txBody>
                  <a:tcPr marL="146528" marR="146528" marT="73264" marB="732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35085689"/>
                  </a:ext>
                </a:extLst>
              </a:tr>
              <a:tr h="293667">
                <a:tc vMerge="1">
                  <a:txBody>
                    <a:bodyPr/>
                    <a:lstStyle/>
                    <a:p>
                      <a:endParaRPr lang="en-IE"/>
                    </a:p>
                  </a:txBody>
                  <a:tcPr/>
                </a:tc>
                <a:tc>
                  <a:txBody>
                    <a:bodyPr/>
                    <a:lstStyle/>
                    <a:p>
                      <a:pPr marL="64008" algn="l" fontAlgn="t">
                        <a:spcBef>
                          <a:spcPts val="23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Almost</a:t>
                      </a:r>
                      <a:r>
                        <a:rPr lang="en-US" sz="18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Certain</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IE"/>
                    </a:p>
                  </a:txBody>
                  <a:tcPr/>
                </a:tc>
                <a:extLst>
                  <a:ext uri="{0D108BD9-81ED-4DB2-BD59-A6C34878D82A}">
                    <a16:rowId xmlns:a16="http://schemas.microsoft.com/office/drawing/2014/main" val="1799124119"/>
                  </a:ext>
                </a:extLst>
              </a:tr>
              <a:tr h="293667">
                <a:tc vMerge="1">
                  <a:txBody>
                    <a:bodyPr/>
                    <a:lstStyle/>
                    <a:p>
                      <a:endParaRPr lang="en-IE"/>
                    </a:p>
                  </a:txBody>
                  <a:tcPr/>
                </a:tc>
                <a:tc>
                  <a:txBody>
                    <a:bodyPr/>
                    <a:lstStyle/>
                    <a:p>
                      <a:pPr marL="64008" algn="l" fontAlgn="t">
                        <a:spcBef>
                          <a:spcPts val="23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Very</a:t>
                      </a:r>
                      <a:r>
                        <a:rPr lang="en-US" sz="1800" b="0"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Probable</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IE"/>
                    </a:p>
                  </a:txBody>
                  <a:tcPr/>
                </a:tc>
                <a:extLst>
                  <a:ext uri="{0D108BD9-81ED-4DB2-BD59-A6C34878D82A}">
                    <a16:rowId xmlns:a16="http://schemas.microsoft.com/office/drawing/2014/main" val="4280685294"/>
                  </a:ext>
                </a:extLst>
              </a:tr>
              <a:tr h="293667">
                <a:tc vMerge="1">
                  <a:txBody>
                    <a:bodyPr/>
                    <a:lstStyle/>
                    <a:p>
                      <a:endParaRPr lang="en-IE"/>
                    </a:p>
                  </a:txBody>
                  <a:tcPr/>
                </a:tc>
                <a:tc>
                  <a:txBody>
                    <a:bodyPr/>
                    <a:lstStyle/>
                    <a:p>
                      <a:pPr marL="64008" algn="l" fontAlgn="t">
                        <a:spcBef>
                          <a:spcPts val="23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Probable</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IE"/>
                    </a:p>
                  </a:txBody>
                  <a:tcPr/>
                </a:tc>
                <a:extLst>
                  <a:ext uri="{0D108BD9-81ED-4DB2-BD59-A6C34878D82A}">
                    <a16:rowId xmlns:a16="http://schemas.microsoft.com/office/drawing/2014/main" val="2691089955"/>
                  </a:ext>
                </a:extLst>
              </a:tr>
              <a:tr h="293667">
                <a:tc>
                  <a:txBody>
                    <a:bodyPr/>
                    <a:lstStyle/>
                    <a:p>
                      <a:pPr marL="64008" algn="l" fontAlgn="t">
                        <a:spcBef>
                          <a:spcPts val="23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  Occasional</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algn="l" fontAlgn="t">
                        <a:spcBef>
                          <a:spcPts val="23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Possible</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0" algn="l" fontAlgn="t">
                        <a:spcBef>
                          <a:spcPts val="100"/>
                        </a:spcBef>
                        <a:spcAft>
                          <a:spcPts val="0"/>
                        </a:spcAft>
                        <a:buClrTx/>
                        <a:buSzPts val="900"/>
                        <a:buFont typeface="Wingdings" panose="05000000000000000000" pitchFamily="2" charset="2"/>
                        <a:buNone/>
                        <a:tabLst>
                          <a:tab pos="178435" algn="l"/>
                        </a:tabLst>
                      </a:pP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  Unlikely,</a:t>
                      </a:r>
                      <a:r>
                        <a:rPr lang="en-US" sz="18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but</a:t>
                      </a:r>
                      <a:r>
                        <a:rPr lang="en-US" sz="18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possible</a:t>
                      </a:r>
                      <a:r>
                        <a:rPr lang="en-US" sz="1800" b="0" i="0" u="none" strike="noStrike" spc="-20">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to</a:t>
                      </a:r>
                      <a:r>
                        <a:rPr lang="en-US" sz="18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occur.</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1218334"/>
                  </a:ext>
                </a:extLst>
              </a:tr>
              <a:tr h="293667">
                <a:tc rowSpan="3">
                  <a:txBody>
                    <a:bodyPr/>
                    <a:lstStyle/>
                    <a:p>
                      <a:pPr marL="64008" algn="l" fontAlgn="t">
                        <a:spcBef>
                          <a:spcPts val="24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Unlikely</a:t>
                      </a:r>
                      <a:endParaRPr lang="en-US" sz="1800" b="0" i="0" u="none" strike="noStrike">
                        <a:effectLst/>
                        <a:latin typeface="Arial" panose="020B0604020202020204" pitchFamily="34" charset="0"/>
                      </a:endParaRPr>
                    </a:p>
                  </a:txBody>
                  <a:tcPr marL="146528" marR="146528" marT="73264" marB="732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64008" algn="l" fontAlgn="t">
                        <a:spcBef>
                          <a:spcPts val="24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Seldom</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3">
                  <a:txBody>
                    <a:bodyPr/>
                    <a:lstStyle/>
                    <a:p>
                      <a:pPr marL="0" indent="0" algn="l" fontAlgn="t">
                        <a:spcBef>
                          <a:spcPts val="115"/>
                        </a:spcBef>
                        <a:spcAft>
                          <a:spcPts val="0"/>
                        </a:spcAft>
                        <a:buClrTx/>
                        <a:buSzPts val="900"/>
                        <a:buFont typeface="Wingdings" panose="05000000000000000000" pitchFamily="2" charset="2"/>
                        <a:buNone/>
                        <a:tabLst>
                          <a:tab pos="178435" algn="l"/>
                        </a:tabLst>
                      </a:pP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It</a:t>
                      </a:r>
                      <a:r>
                        <a:rPr lang="en-US" sz="1800" b="0" i="0" u="none" strike="noStrike" spc="-10">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may be</a:t>
                      </a:r>
                      <a:r>
                        <a:rPr lang="en-US" sz="18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assumed</a:t>
                      </a:r>
                      <a:r>
                        <a:rPr lang="en-US" sz="18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that</a:t>
                      </a:r>
                      <a:r>
                        <a:rPr lang="en-US" sz="18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it</a:t>
                      </a:r>
                      <a:r>
                        <a:rPr lang="en-US" sz="18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will</a:t>
                      </a:r>
                      <a:r>
                        <a:rPr lang="en-US" sz="1800" b="0" i="0" u="none" strike="noStrike" spc="-1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not</a:t>
                      </a:r>
                      <a:r>
                        <a:rPr lang="en-US" sz="1800" b="0" i="0" u="none" strike="noStrike" spc="-5">
                          <a:effectLst/>
                          <a:latin typeface="Arial" panose="020B0604020202020204" pitchFamily="34" charset="0"/>
                          <a:ea typeface="Wingdings" panose="05000000000000000000" pitchFamily="2" charset="2"/>
                          <a:cs typeface="Wingdings" panose="05000000000000000000" pitchFamily="2" charset="2"/>
                        </a:rPr>
                        <a:t> </a:t>
                      </a:r>
                      <a:r>
                        <a:rPr lang="en-US" sz="1800" b="0" i="0" u="none" strike="noStrike">
                          <a:effectLst/>
                          <a:latin typeface="Arial" panose="020B0604020202020204" pitchFamily="34" charset="0"/>
                          <a:ea typeface="Wingdings" panose="05000000000000000000" pitchFamily="2" charset="2"/>
                          <a:cs typeface="Wingdings" panose="05000000000000000000" pitchFamily="2" charset="2"/>
                        </a:rPr>
                        <a:t>occur.</a:t>
                      </a:r>
                      <a:endParaRPr lang="en-US" sz="1800" b="0" i="0" u="none" strike="noStrike">
                        <a:effectLst/>
                        <a:latin typeface="Arial" panose="020B0604020202020204" pitchFamily="34" charset="0"/>
                      </a:endParaRPr>
                    </a:p>
                  </a:txBody>
                  <a:tcPr marL="146528" marR="146528" marT="73264" marB="732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91042374"/>
                  </a:ext>
                </a:extLst>
              </a:tr>
              <a:tr h="293667">
                <a:tc vMerge="1">
                  <a:txBody>
                    <a:bodyPr/>
                    <a:lstStyle/>
                    <a:p>
                      <a:endParaRPr lang="en-IE"/>
                    </a:p>
                  </a:txBody>
                  <a:tcPr/>
                </a:tc>
                <a:tc>
                  <a:txBody>
                    <a:bodyPr/>
                    <a:lstStyle/>
                    <a:p>
                      <a:pPr marL="64008" algn="l" fontAlgn="t">
                        <a:spcBef>
                          <a:spcPts val="235"/>
                        </a:spcBef>
                        <a:spcAft>
                          <a:spcPts val="0"/>
                        </a:spcAft>
                      </a:pPr>
                      <a:r>
                        <a:rPr lang="en-US" sz="1800" b="0" i="0" u="none" strike="noStrike">
                          <a:effectLst/>
                          <a:latin typeface="Arial" panose="020B0604020202020204" pitchFamily="34" charset="0"/>
                          <a:ea typeface="Arial" panose="020B0604020202020204" pitchFamily="34" charset="0"/>
                          <a:cs typeface="Times New Roman" panose="02020603050405020304" pitchFamily="18" charset="0"/>
                        </a:rPr>
                        <a:t>Rare</a:t>
                      </a:r>
                      <a:endParaRPr lang="en-US" sz="1800" b="0" i="0" u="none" strike="noStrike">
                        <a:effectLst/>
                        <a:latin typeface="Arial" panose="020B0604020202020204" pitchFamily="34" charset="0"/>
                      </a:endParaRP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IE"/>
                    </a:p>
                  </a:txBody>
                  <a:tcPr/>
                </a:tc>
                <a:extLst>
                  <a:ext uri="{0D108BD9-81ED-4DB2-BD59-A6C34878D82A}">
                    <a16:rowId xmlns:a16="http://schemas.microsoft.com/office/drawing/2014/main" val="2757969035"/>
                  </a:ext>
                </a:extLst>
              </a:tr>
              <a:tr h="127656">
                <a:tc vMerge="1">
                  <a:txBody>
                    <a:bodyPr/>
                    <a:lstStyle/>
                    <a:p>
                      <a:pPr marL="64008" algn="l" fontAlgn="t">
                        <a:spcBef>
                          <a:spcPts val="245"/>
                        </a:spcBef>
                        <a:spcAft>
                          <a:spcPts val="0"/>
                        </a:spcAft>
                      </a:pPr>
                      <a:endParaRPr lang="en-US" sz="2900" b="0" i="0" u="none" strike="noStrike">
                        <a:effectLst/>
                        <a:latin typeface="Arial" panose="020B0604020202020204" pitchFamily="34" charset="0"/>
                      </a:endParaRPr>
                    </a:p>
                  </a:txBody>
                  <a:tcPr marL="146528" marR="146528" marT="73264" marB="732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4008" marR="0" lvl="0" indent="0" algn="l" defTabSz="914400" rtl="0" eaLnBrk="1" fontAlgn="t" latinLnBrk="0" hangingPunct="1">
                        <a:lnSpc>
                          <a:spcPct val="100000"/>
                        </a:lnSpc>
                        <a:spcBef>
                          <a:spcPts val="235"/>
                        </a:spcBef>
                        <a:spcAft>
                          <a:spcPts val="0"/>
                        </a:spcAft>
                        <a:buClrTx/>
                        <a:buSzTx/>
                        <a:buFontTx/>
                        <a:buNone/>
                        <a:tabLst/>
                        <a:defRPr/>
                      </a:pPr>
                      <a:r>
                        <a:rPr lang="en-US" sz="1800" b="0" i="0" u="none" strike="noStrike" kern="1200">
                          <a:solidFill>
                            <a:schemeClr val="tx1"/>
                          </a:solidFill>
                          <a:effectLst/>
                          <a:latin typeface="Arial" panose="020B0604020202020204" pitchFamily="34" charset="0"/>
                          <a:cs typeface="Times New Roman" panose="02020603050405020304" pitchFamily="18" charset="0"/>
                        </a:rPr>
                        <a:t>Improbable</a:t>
                      </a:r>
                    </a:p>
                  </a:txBody>
                  <a:tcPr marL="15263" marR="15263" marT="152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pPr marL="0" indent="0" algn="l" fontAlgn="t">
                        <a:spcBef>
                          <a:spcPts val="115"/>
                        </a:spcBef>
                        <a:spcAft>
                          <a:spcPts val="0"/>
                        </a:spcAft>
                        <a:buClrTx/>
                        <a:buSzPts val="900"/>
                        <a:buFont typeface="Wingdings" panose="05000000000000000000" pitchFamily="2" charset="2"/>
                        <a:buNone/>
                        <a:tabLst>
                          <a:tab pos="178435" algn="l"/>
                        </a:tabLst>
                      </a:pPr>
                      <a:endParaRPr lang="en-US" sz="1400" b="0" i="0" u="none" strike="noStrike">
                        <a:effectLst/>
                        <a:latin typeface="Arial" panose="020B0604020202020204" pitchFamily="34" charset="0"/>
                      </a:endParaRPr>
                    </a:p>
                  </a:txBody>
                  <a:tcPr marL="146528" marR="146528" marT="73264" marB="732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0168353"/>
                  </a:ext>
                </a:extLst>
              </a:tr>
            </a:tbl>
          </a:graphicData>
        </a:graphic>
      </p:graphicFrame>
    </p:spTree>
    <p:extLst>
      <p:ext uri="{BB962C8B-B14F-4D97-AF65-F5344CB8AC3E}">
        <p14:creationId xmlns:p14="http://schemas.microsoft.com/office/powerpoint/2010/main" val="2206846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Categorising the Risk:</a:t>
            </a:r>
            <a:br>
              <a:rPr lang="en-IE"/>
            </a:br>
            <a:r>
              <a:rPr lang="en-IE" sz="3600"/>
              <a:t>Extent of fatalities/Injuries/damage</a:t>
            </a:r>
            <a:endParaRPr lang="en-IE"/>
          </a:p>
        </p:txBody>
      </p:sp>
      <p:graphicFrame>
        <p:nvGraphicFramePr>
          <p:cNvPr id="5" name="Content Placeholder 7">
            <a:extLst>
              <a:ext uri="{FF2B5EF4-FFF2-40B4-BE49-F238E27FC236}">
                <a16:creationId xmlns:a16="http://schemas.microsoft.com/office/drawing/2014/main" id="{06F00B0A-4241-6F4A-ADB7-7E455851995B}"/>
              </a:ext>
            </a:extLst>
          </p:cNvPr>
          <p:cNvGraphicFramePr>
            <a:graphicFrameLocks/>
          </p:cNvGraphicFramePr>
          <p:nvPr>
            <p:extLst>
              <p:ext uri="{D42A27DB-BD31-4B8C-83A1-F6EECF244321}">
                <p14:modId xmlns:p14="http://schemas.microsoft.com/office/powerpoint/2010/main" val="2073897828"/>
              </p:ext>
            </p:extLst>
          </p:nvPr>
        </p:nvGraphicFramePr>
        <p:xfrm>
          <a:off x="629840" y="2248605"/>
          <a:ext cx="7886699" cy="3671705"/>
        </p:xfrm>
        <a:graphic>
          <a:graphicData uri="http://schemas.openxmlformats.org/drawingml/2006/table">
            <a:tbl>
              <a:tblPr firstRow="1" firstCol="1" lastRow="1" lastCol="1" bandRow="1" bandCol="1"/>
              <a:tblGrid>
                <a:gridCol w="2556273">
                  <a:extLst>
                    <a:ext uri="{9D8B030D-6E8A-4147-A177-3AD203B41FA5}">
                      <a16:colId xmlns:a16="http://schemas.microsoft.com/office/drawing/2014/main" val="2468564175"/>
                    </a:ext>
                  </a:extLst>
                </a:gridCol>
                <a:gridCol w="5330426">
                  <a:extLst>
                    <a:ext uri="{9D8B030D-6E8A-4147-A177-3AD203B41FA5}">
                      <a16:colId xmlns:a16="http://schemas.microsoft.com/office/drawing/2014/main" val="977064975"/>
                    </a:ext>
                  </a:extLst>
                </a:gridCol>
              </a:tblGrid>
              <a:tr h="426862">
                <a:tc>
                  <a:txBody>
                    <a:bodyPr/>
                    <a:lstStyle/>
                    <a:p>
                      <a:pPr marL="235585" algn="ctr">
                        <a:spcBef>
                          <a:spcPts val="250"/>
                        </a:spcBef>
                        <a:spcAft>
                          <a:spcPts val="0"/>
                        </a:spcAft>
                      </a:pPr>
                      <a:r>
                        <a:rPr lang="en-US" sz="18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Description</a:t>
                      </a:r>
                      <a:endParaRPr lang="en-IE" sz="18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729020" marR="1554480" algn="ctr">
                        <a:spcBef>
                          <a:spcPts val="250"/>
                        </a:spcBef>
                        <a:spcAft>
                          <a:spcPts val="0"/>
                        </a:spcAft>
                      </a:pPr>
                      <a:r>
                        <a:rPr lang="en-US" sz="18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Qualitative</a:t>
                      </a:r>
                      <a:r>
                        <a:rPr lang="en-US" sz="1800" b="1" spc="-2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8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Definition</a:t>
                      </a:r>
                      <a:endParaRPr lang="en-IE" sz="18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226715727"/>
                  </a:ext>
                </a:extLst>
              </a:tr>
              <a:tr h="654150">
                <a:tc>
                  <a:txBody>
                    <a:bodyPr/>
                    <a:lstStyle/>
                    <a:p>
                      <a:pPr marL="67945" indent="0" algn="ctr">
                        <a:spcBef>
                          <a:spcPts val="245"/>
                        </a:spcBef>
                        <a:spcAft>
                          <a:spcPts val="0"/>
                        </a:spcAft>
                        <a:buFont typeface="Arial" panose="020B0604020202020204" pitchFamily="34" charset="0"/>
                        <a:buNone/>
                      </a:pPr>
                      <a:r>
                        <a:rPr lang="en-US" sz="1800" b="1">
                          <a:effectLst/>
                          <a:latin typeface="Arial" panose="020B0604020202020204" pitchFamily="34" charset="0"/>
                          <a:ea typeface="Arial" panose="020B0604020202020204" pitchFamily="34" charset="0"/>
                          <a:cs typeface="Times New Roman" panose="02020603050405020304" pitchFamily="18" charset="0"/>
                        </a:rPr>
                        <a:t>Catastrophic</a:t>
                      </a:r>
                      <a:endParaRPr lang="en-IE" sz="18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72000" marR="147955" lvl="0" indent="0" algn="l">
                        <a:lnSpc>
                          <a:spcPct val="100000"/>
                        </a:lnSpc>
                        <a:spcBef>
                          <a:spcPts val="75"/>
                        </a:spcBef>
                        <a:spcAft>
                          <a:spcPts val="0"/>
                        </a:spcAft>
                        <a:buSzPts val="900"/>
                        <a:buFont typeface="Wingdings" pitchFamily="2" charset="2"/>
                        <a:buNone/>
                        <a:tabLst>
                          <a:tab pos="180340" algn="l"/>
                        </a:tabLst>
                      </a:pPr>
                      <a:r>
                        <a:rPr lang="en-US" sz="1800">
                          <a:effectLst/>
                          <a:latin typeface="Arial" panose="020B0604020202020204" pitchFamily="34" charset="0"/>
                          <a:ea typeface="Wingdings" pitchFamily="2" charset="2"/>
                          <a:cs typeface="Wingdings" pitchFamily="2" charset="2"/>
                        </a:rPr>
                        <a:t>Undesirable</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event</a:t>
                      </a:r>
                      <a:r>
                        <a:rPr lang="en-US" sz="1800" spc="-2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leading</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to</a:t>
                      </a:r>
                      <a:r>
                        <a:rPr lang="en-US" sz="1800" spc="-2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multiple</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fatalities</a:t>
                      </a:r>
                      <a:r>
                        <a:rPr lang="en-US" sz="1800" spc="-1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and/or</a:t>
                      </a:r>
                      <a:r>
                        <a:rPr lang="en-US" sz="1800" spc="-2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serious</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injury</a:t>
                      </a:r>
                      <a:r>
                        <a:rPr lang="en-US" sz="1800" spc="-2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to</a:t>
                      </a:r>
                      <a:r>
                        <a:rPr lang="en-US" sz="1800" spc="-2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individuals</a:t>
                      </a:r>
                      <a:r>
                        <a:rPr lang="en-US" sz="1800" spc="-23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and/or</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significant</a:t>
                      </a:r>
                      <a:r>
                        <a:rPr lang="en-US" sz="1800" spc="-1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loss or</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damage</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to</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critical</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equipment</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or</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infrastructure.</a:t>
                      </a:r>
                      <a:endParaRPr lang="en-IE" sz="1800">
                        <a:effectLst/>
                        <a:latin typeface="Arial" panose="020B0604020202020204" pitchFamily="34" charset="0"/>
                        <a:ea typeface="Wingdings" pitchFamily="2" charset="2"/>
                        <a:cs typeface="Wingdings" pitchFamily="2" charset="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89184247"/>
                  </a:ext>
                </a:extLst>
              </a:tr>
              <a:tr h="815312">
                <a:tc>
                  <a:txBody>
                    <a:bodyPr/>
                    <a:lstStyle/>
                    <a:p>
                      <a:pPr marL="67945" indent="0" algn="ctr">
                        <a:spcBef>
                          <a:spcPts val="235"/>
                        </a:spcBef>
                        <a:spcAft>
                          <a:spcPts val="0"/>
                        </a:spcAft>
                        <a:buFont typeface="Arial" panose="020B0604020202020204" pitchFamily="34" charset="0"/>
                        <a:buNone/>
                      </a:pPr>
                      <a:r>
                        <a:rPr lang="en-US" sz="1800" b="1">
                          <a:effectLst/>
                          <a:latin typeface="Arial" panose="020B0604020202020204" pitchFamily="34" charset="0"/>
                          <a:ea typeface="Arial" panose="020B0604020202020204" pitchFamily="34" charset="0"/>
                          <a:cs typeface="Times New Roman" panose="02020603050405020304" pitchFamily="18" charset="0"/>
                        </a:rPr>
                        <a:t>Major</a:t>
                      </a:r>
                      <a:endParaRPr lang="en-IE" sz="18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72000" marR="259080" lvl="0" indent="0" algn="l">
                        <a:lnSpc>
                          <a:spcPct val="100000"/>
                        </a:lnSpc>
                        <a:spcBef>
                          <a:spcPts val="65"/>
                        </a:spcBef>
                        <a:spcAft>
                          <a:spcPts val="0"/>
                        </a:spcAft>
                        <a:buSzPts val="900"/>
                        <a:buFont typeface="Wingdings" pitchFamily="2" charset="2"/>
                        <a:buNone/>
                        <a:tabLst>
                          <a:tab pos="180340" algn="l"/>
                        </a:tabLst>
                      </a:pPr>
                      <a:r>
                        <a:rPr lang="en-US" sz="1800">
                          <a:effectLst/>
                          <a:latin typeface="Arial" panose="020B0604020202020204" pitchFamily="34" charset="0"/>
                          <a:ea typeface="Wingdings" pitchFamily="2" charset="2"/>
                          <a:cs typeface="Wingdings" pitchFamily="2" charset="2"/>
                        </a:rPr>
                        <a:t>Undesirable event leading to some fatalities and/or serious injury to individuals</a:t>
                      </a:r>
                      <a:r>
                        <a:rPr lang="en-US" sz="1800" spc="-24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and/or</a:t>
                      </a:r>
                      <a:r>
                        <a:rPr lang="en-US" sz="1800" spc="-2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significant</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loss or</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damage</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to</a:t>
                      </a:r>
                      <a:r>
                        <a:rPr lang="en-US" sz="1800" spc="-2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critical</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equipment</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or</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infrastructure.</a:t>
                      </a:r>
                      <a:endParaRPr lang="en-IE" sz="1800">
                        <a:effectLst/>
                        <a:latin typeface="Arial" panose="020B0604020202020204" pitchFamily="34" charset="0"/>
                        <a:ea typeface="Wingdings" pitchFamily="2" charset="2"/>
                        <a:cs typeface="Wingdings" pitchFamily="2" charset="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1218334"/>
                  </a:ext>
                </a:extLst>
              </a:tr>
              <a:tr h="1050283">
                <a:tc>
                  <a:txBody>
                    <a:bodyPr/>
                    <a:lstStyle/>
                    <a:p>
                      <a:pPr marL="67945" indent="0" algn="ctr">
                        <a:spcBef>
                          <a:spcPts val="235"/>
                        </a:spcBef>
                        <a:spcAft>
                          <a:spcPts val="0"/>
                        </a:spcAft>
                        <a:buFont typeface="Arial" panose="020B0604020202020204" pitchFamily="34" charset="0"/>
                        <a:buNone/>
                      </a:pPr>
                      <a:r>
                        <a:rPr lang="en-US" sz="1800" b="1">
                          <a:effectLst/>
                          <a:latin typeface="Arial" panose="020B0604020202020204" pitchFamily="34" charset="0"/>
                          <a:ea typeface="Arial" panose="020B0604020202020204" pitchFamily="34" charset="0"/>
                          <a:cs typeface="Times New Roman" panose="02020603050405020304" pitchFamily="18" charset="0"/>
                        </a:rPr>
                        <a:t>Minor</a:t>
                      </a:r>
                      <a:endParaRPr lang="en-IE" sz="18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72000" marR="197485" lvl="0" indent="0" algn="l">
                        <a:lnSpc>
                          <a:spcPct val="100000"/>
                        </a:lnSpc>
                        <a:spcBef>
                          <a:spcPts val="75"/>
                        </a:spcBef>
                        <a:spcAft>
                          <a:spcPts val="0"/>
                        </a:spcAft>
                        <a:buSzPts val="900"/>
                        <a:buFont typeface="Wingdings" pitchFamily="2" charset="2"/>
                        <a:buNone/>
                        <a:tabLst>
                          <a:tab pos="180340" algn="l"/>
                        </a:tabLst>
                      </a:pPr>
                      <a:r>
                        <a:rPr lang="en-US" sz="1800">
                          <a:effectLst/>
                          <a:latin typeface="Arial" panose="020B0604020202020204" pitchFamily="34" charset="0"/>
                          <a:ea typeface="Wingdings" pitchFamily="2" charset="2"/>
                          <a:cs typeface="Wingdings" pitchFamily="2" charset="2"/>
                        </a:rPr>
                        <a:t>Undesirable</a:t>
                      </a:r>
                      <a:r>
                        <a:rPr lang="en-US" sz="1800" spc="-1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event</a:t>
                      </a:r>
                      <a:r>
                        <a:rPr lang="en-US" sz="1800" spc="-2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leading</a:t>
                      </a:r>
                      <a:r>
                        <a:rPr lang="en-US" sz="1800" spc="-1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to</a:t>
                      </a:r>
                      <a:r>
                        <a:rPr lang="en-US" sz="1800" spc="-2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minor</a:t>
                      </a:r>
                      <a:r>
                        <a:rPr lang="en-US" sz="1800" spc="-2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injuries</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to</a:t>
                      </a:r>
                      <a:r>
                        <a:rPr lang="en-US" sz="1800" spc="-1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individuals</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and</a:t>
                      </a:r>
                      <a:r>
                        <a:rPr lang="en-US" sz="1800" spc="-1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minimal</a:t>
                      </a:r>
                      <a:r>
                        <a:rPr lang="en-US" sz="1800" spc="-2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impact</a:t>
                      </a:r>
                      <a:r>
                        <a:rPr lang="en-US" sz="1800" spc="-2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on</a:t>
                      </a:r>
                      <a:r>
                        <a:rPr lang="en-US" sz="1800" spc="-23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equipment</a:t>
                      </a:r>
                      <a:r>
                        <a:rPr lang="en-US" sz="1800" spc="-5">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or</a:t>
                      </a:r>
                      <a:r>
                        <a:rPr lang="en-US" sz="1800" spc="-10">
                          <a:effectLst/>
                          <a:latin typeface="Arial" panose="020B0604020202020204" pitchFamily="34" charset="0"/>
                          <a:ea typeface="Wingdings" pitchFamily="2" charset="2"/>
                          <a:cs typeface="Wingdings" pitchFamily="2" charset="2"/>
                        </a:rPr>
                        <a:t> </a:t>
                      </a:r>
                      <a:r>
                        <a:rPr lang="en-US" sz="1800">
                          <a:effectLst/>
                          <a:latin typeface="Arial" panose="020B0604020202020204" pitchFamily="34" charset="0"/>
                          <a:ea typeface="Wingdings" pitchFamily="2" charset="2"/>
                          <a:cs typeface="Wingdings" pitchFamily="2" charset="2"/>
                        </a:rPr>
                        <a:t>infrastructure.</a:t>
                      </a:r>
                      <a:endParaRPr lang="en-IE" sz="1800">
                        <a:effectLst/>
                        <a:latin typeface="Arial" panose="020B0604020202020204" pitchFamily="34" charset="0"/>
                        <a:ea typeface="Wingdings" pitchFamily="2" charset="2"/>
                        <a:cs typeface="Wingdings" pitchFamily="2" charset="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36193795"/>
                  </a:ext>
                </a:extLst>
              </a:tr>
            </a:tbl>
          </a:graphicData>
        </a:graphic>
      </p:graphicFrame>
    </p:spTree>
    <p:extLst>
      <p:ext uri="{BB962C8B-B14F-4D97-AF65-F5344CB8AC3E}">
        <p14:creationId xmlns:p14="http://schemas.microsoft.com/office/powerpoint/2010/main" val="15264184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Achieving Tolerable Risk</a:t>
            </a:r>
          </a:p>
        </p:txBody>
      </p:sp>
      <p:sp>
        <p:nvSpPr>
          <p:cNvPr id="4" name="Content Placeholder 3">
            <a:extLst>
              <a:ext uri="{FF2B5EF4-FFF2-40B4-BE49-F238E27FC236}">
                <a16:creationId xmlns:a16="http://schemas.microsoft.com/office/drawing/2014/main" id="{BCE88DE6-A6CB-4148-BFB8-6EF15D218AB2}"/>
              </a:ext>
            </a:extLst>
          </p:cNvPr>
          <p:cNvSpPr>
            <a:spLocks noGrp="1"/>
          </p:cNvSpPr>
          <p:nvPr>
            <p:ph sz="half" idx="2"/>
          </p:nvPr>
        </p:nvSpPr>
        <p:spPr>
          <a:xfrm>
            <a:off x="4691689" y="1368467"/>
            <a:ext cx="4085034" cy="4294485"/>
          </a:xfrm>
        </p:spPr>
        <p:txBody>
          <a:bodyPr/>
          <a:lstStyle/>
          <a:p>
            <a:pPr marL="371475" indent="-371475">
              <a:buFont typeface="+mj-lt"/>
              <a:buAutoNum type="arabicPeriod"/>
            </a:pPr>
            <a:r>
              <a:rPr lang="en-IE" sz="2400" dirty="0"/>
              <a:t>Identify the likely stakeholders </a:t>
            </a:r>
          </a:p>
          <a:p>
            <a:pPr marL="371475" indent="-371475">
              <a:buFont typeface="+mj-lt"/>
              <a:buAutoNum type="arabicPeriod"/>
            </a:pPr>
            <a:r>
              <a:rPr lang="en-IE" sz="2400" dirty="0"/>
              <a:t>Identify each hazard;</a:t>
            </a:r>
          </a:p>
          <a:p>
            <a:pPr marL="371475" indent="-371475">
              <a:buFont typeface="+mj-lt"/>
              <a:buAutoNum type="arabicPeriod"/>
            </a:pPr>
            <a:r>
              <a:rPr lang="en-IE" sz="2400" dirty="0"/>
              <a:t>Estimate and evaluate the risk to each identified user or group</a:t>
            </a:r>
          </a:p>
          <a:p>
            <a:pPr marL="371475" indent="-371475">
              <a:buFont typeface="+mj-lt"/>
              <a:buAutoNum type="arabicPeriod"/>
            </a:pPr>
            <a:r>
              <a:rPr lang="en-IE" sz="2400" dirty="0"/>
              <a:t>Judge if that risk is tolerable</a:t>
            </a:r>
          </a:p>
          <a:p>
            <a:pPr marL="371475" indent="-371475">
              <a:buFont typeface="+mj-lt"/>
              <a:buAutoNum type="arabicPeriod"/>
            </a:pPr>
            <a:r>
              <a:rPr lang="en-IE" sz="2400" dirty="0"/>
              <a:t>If the risk is not tolerable then reduce or mitigate the risk until it becomes tolerable. </a:t>
            </a:r>
          </a:p>
          <a:p>
            <a:endParaRPr lang="en-IE" dirty="0"/>
          </a:p>
        </p:txBody>
      </p:sp>
      <p:pic>
        <p:nvPicPr>
          <p:cNvPr id="6" name="Content Placeholder 4" descr="Diagram&#10;&#10;Description automatically generated">
            <a:extLst>
              <a:ext uri="{FF2B5EF4-FFF2-40B4-BE49-F238E27FC236}">
                <a16:creationId xmlns:a16="http://schemas.microsoft.com/office/drawing/2014/main" id="{319571F7-9742-7C42-B5BA-9B6597F44742}"/>
              </a:ext>
            </a:extLst>
          </p:cNvPr>
          <p:cNvPicPr>
            <a:picLocks noChangeAspect="1"/>
          </p:cNvPicPr>
          <p:nvPr/>
        </p:nvPicPr>
        <p:blipFill>
          <a:blip r:embed="rId3"/>
          <a:stretch>
            <a:fillRect/>
          </a:stretch>
        </p:blipFill>
        <p:spPr>
          <a:xfrm>
            <a:off x="367276" y="1251705"/>
            <a:ext cx="4204723" cy="5327724"/>
          </a:xfrm>
          <a:prstGeom prst="rect">
            <a:avLst/>
          </a:prstGeom>
        </p:spPr>
      </p:pic>
    </p:spTree>
    <p:extLst>
      <p:ext uri="{BB962C8B-B14F-4D97-AF65-F5344CB8AC3E}">
        <p14:creationId xmlns:p14="http://schemas.microsoft.com/office/powerpoint/2010/main" val="2527028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8A4B071-FDED-F945-8A9E-E70CC473A48D}"/>
              </a:ext>
            </a:extLst>
          </p:cNvPr>
          <p:cNvSpPr>
            <a:spLocks noGrp="1"/>
          </p:cNvSpPr>
          <p:nvPr>
            <p:ph sz="half" idx="2"/>
          </p:nvPr>
        </p:nvSpPr>
        <p:spPr>
          <a:xfrm>
            <a:off x="629841" y="1557868"/>
            <a:ext cx="7886699" cy="4631796"/>
          </a:xfrm>
        </p:spPr>
        <p:txBody>
          <a:bodyPr/>
          <a:lstStyle/>
          <a:p>
            <a:pPr marL="0" indent="0" algn="ctr">
              <a:buNone/>
            </a:pPr>
            <a:r>
              <a:rPr lang="en-IE" sz="4000" b="1"/>
              <a:t>What types of Risk Mitigation controls can we use?</a:t>
            </a:r>
          </a:p>
        </p:txBody>
      </p:sp>
      <p:pic>
        <p:nvPicPr>
          <p:cNvPr id="6" name="Picture 5" descr="Shape&#10;&#10;Description automatically generated with low confidence">
            <a:extLst>
              <a:ext uri="{FF2B5EF4-FFF2-40B4-BE49-F238E27FC236}">
                <a16:creationId xmlns:a16="http://schemas.microsoft.com/office/drawing/2014/main" id="{879AF92F-4AEA-3049-8710-8275DC6E7313}"/>
              </a:ext>
            </a:extLst>
          </p:cNvPr>
          <p:cNvPicPr>
            <a:picLocks noChangeAspect="1"/>
          </p:cNvPicPr>
          <p:nvPr/>
        </p:nvPicPr>
        <p:blipFill rotWithShape="1">
          <a:blip r:embed="rId3"/>
          <a:srcRect l="28582" t="31111" r="25090" b="31193"/>
          <a:stretch/>
        </p:blipFill>
        <p:spPr>
          <a:xfrm>
            <a:off x="3448756" y="3698109"/>
            <a:ext cx="2246488" cy="2585155"/>
          </a:xfrm>
          <a:prstGeom prst="rect">
            <a:avLst/>
          </a:prstGeom>
        </p:spPr>
      </p:pic>
    </p:spTree>
    <p:extLst>
      <p:ext uri="{BB962C8B-B14F-4D97-AF65-F5344CB8AC3E}">
        <p14:creationId xmlns:p14="http://schemas.microsoft.com/office/powerpoint/2010/main" val="3487584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a:t>Explosive Risk Assessments</a:t>
            </a:r>
            <a:r>
              <a:rPr lang="en-IE"/>
              <a:t> </a:t>
            </a:r>
            <a:endParaRPr lang="en-GB"/>
          </a:p>
        </p:txBody>
      </p:sp>
    </p:spTree>
    <p:extLst>
      <p:ext uri="{BB962C8B-B14F-4D97-AF65-F5344CB8AC3E}">
        <p14:creationId xmlns:p14="http://schemas.microsoft.com/office/powerpoint/2010/main" val="2360005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Qualitative V’s Quantitative Risk Assessments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r>
              <a:rPr lang="en-IE" sz="2400" b="1" dirty="0"/>
              <a:t>Qualitative:</a:t>
            </a:r>
          </a:p>
          <a:p>
            <a:pPr lvl="1">
              <a:buFont typeface="Courier New" panose="02070309020205020404" pitchFamily="49" charset="0"/>
              <a:buChar char="o"/>
            </a:pPr>
            <a:r>
              <a:rPr lang="en-IE" sz="2400" dirty="0"/>
              <a:t>Descriptive process</a:t>
            </a:r>
          </a:p>
          <a:p>
            <a:pPr lvl="1"/>
            <a:r>
              <a:rPr lang="en-IE" sz="2400" dirty="0"/>
              <a:t>Written word</a:t>
            </a:r>
          </a:p>
          <a:p>
            <a:pPr marL="457200" lvl="1" indent="0">
              <a:buNone/>
            </a:pPr>
            <a:endParaRPr lang="en-IE" sz="2400" dirty="0"/>
          </a:p>
          <a:p>
            <a:pPr marL="457200" lvl="1" indent="0">
              <a:buNone/>
            </a:pPr>
            <a:endParaRPr lang="en-IE" sz="2400" dirty="0"/>
          </a:p>
          <a:p>
            <a:r>
              <a:rPr lang="en-IE" sz="2400" b="1" dirty="0"/>
              <a:t>Quantitative:</a:t>
            </a:r>
          </a:p>
          <a:p>
            <a:pPr lvl="1">
              <a:buFont typeface="Courier New" panose="02070309020205020404" pitchFamily="49" charset="0"/>
              <a:buChar char="o"/>
            </a:pPr>
            <a:r>
              <a:rPr lang="en-IE" sz="2400" dirty="0"/>
              <a:t>Quantifies the outcomes and assess the probability</a:t>
            </a:r>
          </a:p>
          <a:p>
            <a:pPr lvl="1">
              <a:buFont typeface="Courier New" panose="02070309020205020404" pitchFamily="49" charset="0"/>
              <a:buChar char="o"/>
            </a:pPr>
            <a:r>
              <a:rPr lang="en-IE" sz="2400" dirty="0"/>
              <a:t>Provides a numerical approach to making decision</a:t>
            </a:r>
          </a:p>
          <a:p>
            <a:pPr lvl="1">
              <a:buFont typeface="Courier New" panose="02070309020205020404" pitchFamily="49" charset="0"/>
              <a:buChar char="o"/>
            </a:pPr>
            <a:r>
              <a:rPr lang="en-IE" sz="2400" dirty="0"/>
              <a:t>Creates more realistic scenarios and outcomes</a:t>
            </a:r>
          </a:p>
          <a:p>
            <a:endParaRPr lang="en-IE" sz="2400" dirty="0"/>
          </a:p>
          <a:p>
            <a:pPr lvl="1"/>
            <a:endParaRPr lang="en-IE" sz="2400" dirty="0"/>
          </a:p>
          <a:p>
            <a:endParaRPr lang="en-IE" dirty="0"/>
          </a:p>
        </p:txBody>
      </p:sp>
    </p:spTree>
    <p:extLst>
      <p:ext uri="{BB962C8B-B14F-4D97-AF65-F5344CB8AC3E}">
        <p14:creationId xmlns:p14="http://schemas.microsoft.com/office/powerpoint/2010/main" val="4179873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a:t>Example:</a:t>
            </a:r>
            <a:br>
              <a:rPr lang="en-IE" dirty="0"/>
            </a:br>
            <a:r>
              <a:rPr lang="en-IE"/>
              <a:t>Qualitative Risk Assessment</a:t>
            </a:r>
          </a:p>
        </p:txBody>
      </p:sp>
      <p:pic>
        <p:nvPicPr>
          <p:cNvPr id="4" name="image2.png">
            <a:extLst>
              <a:ext uri="{FF2B5EF4-FFF2-40B4-BE49-F238E27FC236}">
                <a16:creationId xmlns:a16="http://schemas.microsoft.com/office/drawing/2014/main" id="{099C2EC9-4BFF-6E44-AD9A-704A2D236144}"/>
              </a:ext>
            </a:extLst>
          </p:cNvPr>
          <p:cNvPicPr/>
          <p:nvPr/>
        </p:nvPicPr>
        <p:blipFill>
          <a:blip r:embed="rId3" cstate="print"/>
          <a:stretch>
            <a:fillRect/>
          </a:stretch>
        </p:blipFill>
        <p:spPr>
          <a:xfrm>
            <a:off x="627848" y="1690689"/>
            <a:ext cx="7128193" cy="4802185"/>
          </a:xfrm>
          <a:prstGeom prst="rect">
            <a:avLst/>
          </a:prstGeom>
        </p:spPr>
      </p:pic>
      <p:sp>
        <p:nvSpPr>
          <p:cNvPr id="3" name="TextBox 2">
            <a:extLst>
              <a:ext uri="{FF2B5EF4-FFF2-40B4-BE49-F238E27FC236}">
                <a16:creationId xmlns:a16="http://schemas.microsoft.com/office/drawing/2014/main" id="{6C263F4B-DA8B-4E0D-BFEA-5A2CC1553678}"/>
              </a:ext>
            </a:extLst>
          </p:cNvPr>
          <p:cNvSpPr txBox="1"/>
          <p:nvPr/>
        </p:nvSpPr>
        <p:spPr>
          <a:xfrm>
            <a:off x="7840470" y="5633884"/>
            <a:ext cx="152929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See Handout</a:t>
            </a:r>
            <a:endParaRPr lang="en-US" sz="1200">
              <a:cs typeface="Arial"/>
            </a:endParaRPr>
          </a:p>
        </p:txBody>
      </p:sp>
      <p:pic>
        <p:nvPicPr>
          <p:cNvPr id="7" name="Graphic 7" descr="Document with solid fill">
            <a:extLst>
              <a:ext uri="{FF2B5EF4-FFF2-40B4-BE49-F238E27FC236}">
                <a16:creationId xmlns:a16="http://schemas.microsoft.com/office/drawing/2014/main" id="{F0A83EEC-F263-4C77-BBD3-F6687E6A7A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57156" y="5910132"/>
            <a:ext cx="585398" cy="585398"/>
          </a:xfrm>
          <a:prstGeom prst="rect">
            <a:avLst/>
          </a:prstGeom>
        </p:spPr>
      </p:pic>
    </p:spTree>
    <p:extLst>
      <p:ext uri="{BB962C8B-B14F-4D97-AF65-F5344CB8AC3E}">
        <p14:creationId xmlns:p14="http://schemas.microsoft.com/office/powerpoint/2010/main" val="1665603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Example:</a:t>
            </a:r>
            <a:br>
              <a:rPr lang="en-IE"/>
            </a:br>
            <a:r>
              <a:rPr lang="en-IE"/>
              <a:t>Quantitative Risk Assessment</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pPr marL="457200" lvl="1" indent="0">
              <a:buNone/>
            </a:pPr>
            <a:endParaRPr lang="en-IE" sz="2400"/>
          </a:p>
          <a:p>
            <a:pPr lvl="1"/>
            <a:endParaRPr lang="en-IE" sz="2400"/>
          </a:p>
          <a:p>
            <a:endParaRPr lang="en-IE"/>
          </a:p>
        </p:txBody>
      </p:sp>
      <p:pic>
        <p:nvPicPr>
          <p:cNvPr id="6" name="Picture 5">
            <a:extLst>
              <a:ext uri="{FF2B5EF4-FFF2-40B4-BE49-F238E27FC236}">
                <a16:creationId xmlns:a16="http://schemas.microsoft.com/office/drawing/2014/main" id="{DF7422CB-B636-774D-AF39-AC53C68429BA}"/>
              </a:ext>
            </a:extLst>
          </p:cNvPr>
          <p:cNvPicPr>
            <a:picLocks noChangeAspect="1"/>
          </p:cNvPicPr>
          <p:nvPr/>
        </p:nvPicPr>
        <p:blipFill>
          <a:blip r:embed="rId3"/>
          <a:stretch>
            <a:fillRect/>
          </a:stretch>
        </p:blipFill>
        <p:spPr>
          <a:xfrm>
            <a:off x="496481" y="5490991"/>
            <a:ext cx="8151037" cy="1001883"/>
          </a:xfrm>
          <a:prstGeom prst="rect">
            <a:avLst/>
          </a:prstGeom>
        </p:spPr>
      </p:pic>
      <p:pic>
        <p:nvPicPr>
          <p:cNvPr id="8" name="Picture 7" descr="Table&#10;&#10;Description automatically generated">
            <a:extLst>
              <a:ext uri="{FF2B5EF4-FFF2-40B4-BE49-F238E27FC236}">
                <a16:creationId xmlns:a16="http://schemas.microsoft.com/office/drawing/2014/main" id="{C7E110A2-7D0B-B140-A493-A6E8913AEF17}"/>
              </a:ext>
            </a:extLst>
          </p:cNvPr>
          <p:cNvPicPr>
            <a:picLocks noChangeAspect="1"/>
          </p:cNvPicPr>
          <p:nvPr/>
        </p:nvPicPr>
        <p:blipFill>
          <a:blip r:embed="rId4"/>
          <a:stretch>
            <a:fillRect/>
          </a:stretch>
        </p:blipFill>
        <p:spPr>
          <a:xfrm>
            <a:off x="496481" y="1923967"/>
            <a:ext cx="8162046" cy="3010066"/>
          </a:xfrm>
          <a:prstGeom prst="rect">
            <a:avLst/>
          </a:prstGeom>
        </p:spPr>
      </p:pic>
    </p:spTree>
    <p:extLst>
      <p:ext uri="{BB962C8B-B14F-4D97-AF65-F5344CB8AC3E}">
        <p14:creationId xmlns:p14="http://schemas.microsoft.com/office/powerpoint/2010/main" val="3163694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Example:</a:t>
            </a:r>
            <a:br>
              <a:rPr lang="en-IE"/>
            </a:br>
            <a:r>
              <a:rPr lang="en-IE"/>
              <a:t>Quantitative Risk Assessment</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pPr marL="0" indent="0">
              <a:buNone/>
            </a:pPr>
            <a:endParaRPr lang="en-IE" sz="2400">
              <a:cs typeface="Arial"/>
            </a:endParaRPr>
          </a:p>
          <a:p>
            <a:pPr lvl="1"/>
            <a:endParaRPr lang="en-IE" sz="2400"/>
          </a:p>
          <a:p>
            <a:pPr lvl="1"/>
            <a:endParaRPr lang="en-IE" sz="2400"/>
          </a:p>
          <a:p>
            <a:endParaRPr lang="en-IE"/>
          </a:p>
        </p:txBody>
      </p:sp>
      <p:pic>
        <p:nvPicPr>
          <p:cNvPr id="9" name="Picture 9" descr="Table&#10;&#10;Description automatically generated">
            <a:extLst>
              <a:ext uri="{FF2B5EF4-FFF2-40B4-BE49-F238E27FC236}">
                <a16:creationId xmlns:a16="http://schemas.microsoft.com/office/drawing/2014/main" id="{1C4EDC91-ACD4-44D7-8D5E-0AF4C94CCA74}"/>
              </a:ext>
            </a:extLst>
          </p:cNvPr>
          <p:cNvPicPr>
            <a:picLocks noChangeAspect="1"/>
          </p:cNvPicPr>
          <p:nvPr/>
        </p:nvPicPr>
        <p:blipFill>
          <a:blip r:embed="rId3"/>
          <a:stretch>
            <a:fillRect/>
          </a:stretch>
        </p:blipFill>
        <p:spPr>
          <a:xfrm>
            <a:off x="420896" y="2017376"/>
            <a:ext cx="8205775" cy="3140905"/>
          </a:xfrm>
          <a:prstGeom prst="rect">
            <a:avLst/>
          </a:prstGeom>
        </p:spPr>
      </p:pic>
      <p:sp>
        <p:nvSpPr>
          <p:cNvPr id="11" name="TextBox 10">
            <a:extLst>
              <a:ext uri="{FF2B5EF4-FFF2-40B4-BE49-F238E27FC236}">
                <a16:creationId xmlns:a16="http://schemas.microsoft.com/office/drawing/2014/main" id="{FAA84E1F-8E3E-4BD2-A089-69119D38B22D}"/>
              </a:ext>
            </a:extLst>
          </p:cNvPr>
          <p:cNvSpPr txBox="1"/>
          <p:nvPr/>
        </p:nvSpPr>
        <p:spPr>
          <a:xfrm>
            <a:off x="5900489" y="5548797"/>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See Handout</a:t>
            </a:r>
          </a:p>
        </p:txBody>
      </p:sp>
      <p:pic>
        <p:nvPicPr>
          <p:cNvPr id="13" name="Graphic 7" descr="Document with solid fill">
            <a:extLst>
              <a:ext uri="{FF2B5EF4-FFF2-40B4-BE49-F238E27FC236}">
                <a16:creationId xmlns:a16="http://schemas.microsoft.com/office/drawing/2014/main" id="{4EB161A0-8F94-48DC-838F-FCEFCB54B3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74358" y="5274817"/>
            <a:ext cx="914400" cy="914400"/>
          </a:xfrm>
          <a:prstGeom prst="rect">
            <a:avLst/>
          </a:prstGeom>
        </p:spPr>
      </p:pic>
    </p:spTree>
    <p:extLst>
      <p:ext uri="{BB962C8B-B14F-4D97-AF65-F5344CB8AC3E}">
        <p14:creationId xmlns:p14="http://schemas.microsoft.com/office/powerpoint/2010/main" val="937877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AD79-51D6-D942-B7E4-99E37F4B9725}"/>
              </a:ext>
            </a:extLst>
          </p:cNvPr>
          <p:cNvSpPr>
            <a:spLocks noGrp="1"/>
          </p:cNvSpPr>
          <p:nvPr>
            <p:ph type="title"/>
          </p:nvPr>
        </p:nvSpPr>
        <p:spPr/>
        <p:txBody>
          <a:bodyPr/>
          <a:lstStyle/>
          <a:p>
            <a:r>
              <a:rPr lang="en-GB">
                <a:solidFill>
                  <a:srgbClr val="FFFFFF"/>
                </a:solidFill>
                <a:cs typeface="Arial" panose="020B0604020202020204" pitchFamily="34" charset="0"/>
                <a:sym typeface="Century Gothic"/>
              </a:rPr>
              <a:t>Lesson overview</a:t>
            </a:r>
            <a:endParaRPr lang="en-IE"/>
          </a:p>
        </p:txBody>
      </p:sp>
      <p:graphicFrame>
        <p:nvGraphicFramePr>
          <p:cNvPr id="13" name="SmartArt Placeholder 12">
            <a:extLst>
              <a:ext uri="{FF2B5EF4-FFF2-40B4-BE49-F238E27FC236}">
                <a16:creationId xmlns:a16="http://schemas.microsoft.com/office/drawing/2014/main" id="{412ADE43-E8DE-B94C-886D-2046E14C4BC4}"/>
              </a:ext>
            </a:extLst>
          </p:cNvPr>
          <p:cNvGraphicFramePr>
            <a:graphicFrameLocks noGrp="1"/>
          </p:cNvGraphicFramePr>
          <p:nvPr>
            <p:ph type="dgm" sz="quarter" idx="10"/>
            <p:extLst>
              <p:ext uri="{D42A27DB-BD31-4B8C-83A1-F6EECF244321}">
                <p14:modId xmlns:p14="http://schemas.microsoft.com/office/powerpoint/2010/main" val="1108386564"/>
              </p:ext>
            </p:extLst>
          </p:nvPr>
        </p:nvGraphicFramePr>
        <p:xfrm>
          <a:off x="3933825" y="1149438"/>
          <a:ext cx="4905375" cy="45591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101808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26B80-9D37-4C78-BEAA-7A3328AE09D1}"/>
              </a:ext>
            </a:extLst>
          </p:cNvPr>
          <p:cNvSpPr>
            <a:spLocks noGrp="1"/>
          </p:cNvSpPr>
          <p:nvPr>
            <p:ph type="title"/>
          </p:nvPr>
        </p:nvSpPr>
        <p:spPr/>
        <p:txBody>
          <a:bodyPr/>
          <a:lstStyle/>
          <a:p>
            <a:r>
              <a:rPr lang="fr-CH" dirty="0"/>
              <a:t>Simple Risk </a:t>
            </a:r>
            <a:r>
              <a:rPr lang="fr-CH" dirty="0" err="1"/>
              <a:t>Assessment</a:t>
            </a:r>
            <a:r>
              <a:rPr lang="fr-CH" dirty="0"/>
              <a:t> Form Example</a:t>
            </a:r>
            <a:endParaRPr lang="en-GB" dirty="0"/>
          </a:p>
        </p:txBody>
      </p:sp>
      <p:pic>
        <p:nvPicPr>
          <p:cNvPr id="11" name="Picture 10">
            <a:extLst>
              <a:ext uri="{FF2B5EF4-FFF2-40B4-BE49-F238E27FC236}">
                <a16:creationId xmlns:a16="http://schemas.microsoft.com/office/drawing/2014/main" id="{4727A981-B4D9-439A-8BAD-9FACC06CD537}"/>
              </a:ext>
            </a:extLst>
          </p:cNvPr>
          <p:cNvPicPr>
            <a:picLocks noChangeAspect="1"/>
          </p:cNvPicPr>
          <p:nvPr/>
        </p:nvPicPr>
        <p:blipFill>
          <a:blip r:embed="rId3"/>
          <a:stretch>
            <a:fillRect/>
          </a:stretch>
        </p:blipFill>
        <p:spPr>
          <a:xfrm>
            <a:off x="478971" y="1858112"/>
            <a:ext cx="8186057" cy="2356018"/>
          </a:xfrm>
          <a:prstGeom prst="rect">
            <a:avLst/>
          </a:prstGeom>
        </p:spPr>
      </p:pic>
      <p:pic>
        <p:nvPicPr>
          <p:cNvPr id="12" name="Picture 11">
            <a:extLst>
              <a:ext uri="{FF2B5EF4-FFF2-40B4-BE49-F238E27FC236}">
                <a16:creationId xmlns:a16="http://schemas.microsoft.com/office/drawing/2014/main" id="{F59862FF-BA7B-48B2-8F3B-74930635F62E}"/>
              </a:ext>
            </a:extLst>
          </p:cNvPr>
          <p:cNvPicPr>
            <a:picLocks noChangeAspect="1"/>
          </p:cNvPicPr>
          <p:nvPr/>
        </p:nvPicPr>
        <p:blipFill>
          <a:blip r:embed="rId4"/>
          <a:stretch>
            <a:fillRect/>
          </a:stretch>
        </p:blipFill>
        <p:spPr>
          <a:xfrm>
            <a:off x="3083583" y="4321212"/>
            <a:ext cx="2976834" cy="2171662"/>
          </a:xfrm>
          <a:prstGeom prst="rect">
            <a:avLst/>
          </a:prstGeom>
        </p:spPr>
      </p:pic>
      <p:pic>
        <p:nvPicPr>
          <p:cNvPr id="13" name="Picture 12">
            <a:extLst>
              <a:ext uri="{FF2B5EF4-FFF2-40B4-BE49-F238E27FC236}">
                <a16:creationId xmlns:a16="http://schemas.microsoft.com/office/drawing/2014/main" id="{DDDC6C49-A3C9-43F6-A228-7FE1307BCE03}"/>
              </a:ext>
            </a:extLst>
          </p:cNvPr>
          <p:cNvPicPr>
            <a:picLocks noChangeAspect="1"/>
          </p:cNvPicPr>
          <p:nvPr/>
        </p:nvPicPr>
        <p:blipFill>
          <a:blip r:embed="rId5"/>
          <a:stretch>
            <a:fillRect/>
          </a:stretch>
        </p:blipFill>
        <p:spPr>
          <a:xfrm>
            <a:off x="6595315" y="5706251"/>
            <a:ext cx="2798307" cy="914479"/>
          </a:xfrm>
          <a:prstGeom prst="rect">
            <a:avLst/>
          </a:prstGeom>
        </p:spPr>
      </p:pic>
    </p:spTree>
    <p:extLst>
      <p:ext uri="{BB962C8B-B14F-4D97-AF65-F5344CB8AC3E}">
        <p14:creationId xmlns:p14="http://schemas.microsoft.com/office/powerpoint/2010/main" val="19540688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Explosive Consequence Analysis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pPr marL="0" indent="0" algn="ctr">
              <a:buNone/>
            </a:pPr>
            <a:r>
              <a:rPr lang="en-US" sz="2000" i="1" dirty="0"/>
              <a:t>“…a structured process, utilizing explosives science and explosives engineering, to provide scientific evidence of the potential risk to individuals and property from blast effects and fragmentation in the event of an undesirable explosive event</a:t>
            </a:r>
            <a:r>
              <a:rPr lang="en-IE" sz="1400" dirty="0"/>
              <a:t> .”</a:t>
            </a:r>
            <a:br>
              <a:rPr lang="en-IE" sz="1400" dirty="0"/>
            </a:br>
            <a:endParaRPr lang="en-IE" sz="2400"/>
          </a:p>
          <a:p>
            <a:r>
              <a:rPr lang="en-IE" sz="2400" dirty="0"/>
              <a:t>A risk assessment process using IATG based software to support the analysis, and:</a:t>
            </a:r>
            <a:endParaRPr lang="en-IE" sz="2400" dirty="0">
              <a:cs typeface="Arial"/>
            </a:endParaRPr>
          </a:p>
          <a:p>
            <a:pPr lvl="1"/>
            <a:r>
              <a:rPr lang="en-US" sz="2000" dirty="0"/>
              <a:t>consider a realistic explosion threat scenario</a:t>
            </a:r>
            <a:endParaRPr lang="en-IE" sz="2800" dirty="0"/>
          </a:p>
          <a:p>
            <a:pPr lvl="1"/>
            <a:r>
              <a:rPr lang="en-US" sz="2000" dirty="0"/>
              <a:t>estimate the explosion effects on nearby personnel and structures</a:t>
            </a:r>
            <a:endParaRPr lang="en-IE" sz="2800" dirty="0"/>
          </a:p>
          <a:p>
            <a:pPr lvl="1"/>
            <a:r>
              <a:rPr lang="en-US" sz="2000" dirty="0"/>
              <a:t>highlight particularly vulnerable risk areas that may require special protection requirements.</a:t>
            </a:r>
            <a:endParaRPr lang="en-IE" sz="2800" dirty="0"/>
          </a:p>
          <a:p>
            <a:pPr lvl="1"/>
            <a:endParaRPr lang="en-IE" sz="2400"/>
          </a:p>
        </p:txBody>
      </p:sp>
    </p:spTree>
    <p:extLst>
      <p:ext uri="{BB962C8B-B14F-4D97-AF65-F5344CB8AC3E}">
        <p14:creationId xmlns:p14="http://schemas.microsoft.com/office/powerpoint/2010/main" val="4280787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Explosive Consequence Analysis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716154"/>
            <a:ext cx="7886699" cy="4294485"/>
          </a:xfrm>
        </p:spPr>
        <p:txBody>
          <a:bodyPr lIns="91440" tIns="45720" rIns="91440" bIns="45720" anchor="t"/>
          <a:lstStyle/>
          <a:p>
            <a:r>
              <a:rPr lang="en-IE" sz="2400" dirty="0"/>
              <a:t>Blast Damage Estimation</a:t>
            </a:r>
            <a:br>
              <a:rPr lang="en-IE" sz="2400" dirty="0"/>
            </a:br>
            <a:br>
              <a:rPr lang="en-IE" sz="2400" dirty="0"/>
            </a:br>
            <a:r>
              <a:rPr lang="en-IE" sz="2400" dirty="0">
                <a:hlinkClick r:id="rId3"/>
              </a:rPr>
              <a:t>https://unsaferguard.org/un-saferguard/blast-damage-estimation</a:t>
            </a:r>
            <a:br>
              <a:rPr lang="en-IE" sz="2400" dirty="0"/>
            </a:br>
            <a:endParaRPr lang="en-IE" sz="2400"/>
          </a:p>
          <a:p>
            <a:r>
              <a:rPr lang="en-IE" sz="2400" dirty="0"/>
              <a:t>Fragment Velocity Estimation</a:t>
            </a:r>
            <a:br>
              <a:rPr lang="en-IE" sz="2400" dirty="0"/>
            </a:br>
            <a:br>
              <a:rPr lang="en-IE" sz="2400" dirty="0"/>
            </a:br>
            <a:r>
              <a:rPr lang="en-IE" sz="2400" dirty="0">
                <a:hlinkClick r:id="rId4"/>
              </a:rPr>
              <a:t>https://unsaferguard.org/un-saferguard/gurney</a:t>
            </a:r>
            <a:br>
              <a:rPr lang="en-IE" sz="2400" dirty="0"/>
            </a:br>
            <a:endParaRPr lang="en-IE" sz="2400"/>
          </a:p>
          <a:p>
            <a:r>
              <a:rPr lang="en-IE" sz="2400" dirty="0"/>
              <a:t>Explosion Danger Area Calculator</a:t>
            </a:r>
            <a:br>
              <a:rPr lang="en-IE" sz="2400" dirty="0"/>
            </a:br>
            <a:br>
              <a:rPr lang="en-IE" sz="2400" dirty="0"/>
            </a:br>
            <a:r>
              <a:rPr lang="en-IE" sz="2400" dirty="0">
                <a:hlinkClick r:id="rId5"/>
              </a:rPr>
              <a:t>https://unsaferguard.org/un-saferguard/explosion-danger-area</a:t>
            </a:r>
            <a:endParaRPr lang="en-IE" sz="2400" dirty="0">
              <a:cs typeface="Arial"/>
              <a:hlinkClick r:id="rId5"/>
            </a:endParaRPr>
          </a:p>
          <a:p>
            <a:pPr marL="0" indent="0">
              <a:buNone/>
            </a:pPr>
            <a:endParaRPr lang="en-IE" sz="1800"/>
          </a:p>
          <a:p>
            <a:endParaRPr lang="en-IE" sz="2400"/>
          </a:p>
        </p:txBody>
      </p:sp>
    </p:spTree>
    <p:extLst>
      <p:ext uri="{BB962C8B-B14F-4D97-AF65-F5344CB8AC3E}">
        <p14:creationId xmlns:p14="http://schemas.microsoft.com/office/powerpoint/2010/main" val="1223275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Example:</a:t>
            </a:r>
            <a:br>
              <a:rPr lang="en-IE"/>
            </a:br>
            <a:r>
              <a:rPr lang="en-IE" sz="4000"/>
              <a:t>Explosive Consequence Analysis</a:t>
            </a: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pPr marL="0" indent="0">
              <a:buNone/>
            </a:pPr>
            <a:endParaRPr lang="en-IE" sz="2400">
              <a:cs typeface="Arial"/>
            </a:endParaRPr>
          </a:p>
          <a:p>
            <a:pPr marL="0" indent="0">
              <a:buNone/>
            </a:pPr>
            <a:endParaRPr lang="en-IE"/>
          </a:p>
        </p:txBody>
      </p:sp>
      <p:pic>
        <p:nvPicPr>
          <p:cNvPr id="4" name="Picture 4" descr="Table&#10;&#10;Description automatically generated">
            <a:extLst>
              <a:ext uri="{FF2B5EF4-FFF2-40B4-BE49-F238E27FC236}">
                <a16:creationId xmlns:a16="http://schemas.microsoft.com/office/drawing/2014/main" id="{BA2F82BB-4C21-44BC-8363-7420A8ABDB46}"/>
              </a:ext>
            </a:extLst>
          </p:cNvPr>
          <p:cNvPicPr>
            <a:picLocks noChangeAspect="1"/>
          </p:cNvPicPr>
          <p:nvPr/>
        </p:nvPicPr>
        <p:blipFill>
          <a:blip r:embed="rId3"/>
          <a:stretch>
            <a:fillRect/>
          </a:stretch>
        </p:blipFill>
        <p:spPr>
          <a:xfrm>
            <a:off x="545690" y="1960337"/>
            <a:ext cx="4025175" cy="3640709"/>
          </a:xfrm>
          <a:prstGeom prst="rect">
            <a:avLst/>
          </a:prstGeom>
        </p:spPr>
      </p:pic>
      <p:pic>
        <p:nvPicPr>
          <p:cNvPr id="5" name="Picture 5" descr="Table&#10;&#10;Description automatically generated">
            <a:extLst>
              <a:ext uri="{FF2B5EF4-FFF2-40B4-BE49-F238E27FC236}">
                <a16:creationId xmlns:a16="http://schemas.microsoft.com/office/drawing/2014/main" id="{7ACDECE7-03CE-4F48-B72A-1ADAEDC00EEB}"/>
              </a:ext>
            </a:extLst>
          </p:cNvPr>
          <p:cNvPicPr>
            <a:picLocks noChangeAspect="1"/>
          </p:cNvPicPr>
          <p:nvPr/>
        </p:nvPicPr>
        <p:blipFill>
          <a:blip r:embed="rId4"/>
          <a:stretch>
            <a:fillRect/>
          </a:stretch>
        </p:blipFill>
        <p:spPr>
          <a:xfrm>
            <a:off x="4675239" y="1961200"/>
            <a:ext cx="3968450" cy="2776773"/>
          </a:xfrm>
          <a:prstGeom prst="rect">
            <a:avLst/>
          </a:prstGeom>
        </p:spPr>
      </p:pic>
      <p:grpSp>
        <p:nvGrpSpPr>
          <p:cNvPr id="8" name="Group 7">
            <a:extLst>
              <a:ext uri="{FF2B5EF4-FFF2-40B4-BE49-F238E27FC236}">
                <a16:creationId xmlns:a16="http://schemas.microsoft.com/office/drawing/2014/main" id="{EF585E66-8513-4A7B-AEA6-19C772BC7405}"/>
              </a:ext>
            </a:extLst>
          </p:cNvPr>
          <p:cNvGrpSpPr/>
          <p:nvPr/>
        </p:nvGrpSpPr>
        <p:grpSpPr>
          <a:xfrm>
            <a:off x="5900489" y="5274817"/>
            <a:ext cx="2743199" cy="914400"/>
            <a:chOff x="5900489" y="5274817"/>
            <a:chExt cx="2743199" cy="914400"/>
          </a:xfrm>
        </p:grpSpPr>
        <p:sp>
          <p:nvSpPr>
            <p:cNvPr id="6" name="TextBox 5">
              <a:extLst>
                <a:ext uri="{FF2B5EF4-FFF2-40B4-BE49-F238E27FC236}">
                  <a16:creationId xmlns:a16="http://schemas.microsoft.com/office/drawing/2014/main" id="{C67396BF-4499-403F-9F1C-F64448622E9C}"/>
                </a:ext>
              </a:extLst>
            </p:cNvPr>
            <p:cNvSpPr txBox="1"/>
            <p:nvPr/>
          </p:nvSpPr>
          <p:spPr>
            <a:xfrm>
              <a:off x="5900489" y="5548797"/>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See Handout</a:t>
              </a:r>
            </a:p>
          </p:txBody>
        </p:sp>
        <p:pic>
          <p:nvPicPr>
            <p:cNvPr id="7" name="Graphic 7" descr="Document with solid fill">
              <a:extLst>
                <a:ext uri="{FF2B5EF4-FFF2-40B4-BE49-F238E27FC236}">
                  <a16:creationId xmlns:a16="http://schemas.microsoft.com/office/drawing/2014/main" id="{024566E5-DDEC-4B52-85BE-7911606884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4358" y="5274817"/>
              <a:ext cx="914400" cy="914400"/>
            </a:xfrm>
            <a:prstGeom prst="rect">
              <a:avLst/>
            </a:prstGeom>
          </p:spPr>
        </p:pic>
      </p:grpSp>
    </p:spTree>
    <p:extLst>
      <p:ext uri="{BB962C8B-B14F-4D97-AF65-F5344CB8AC3E}">
        <p14:creationId xmlns:p14="http://schemas.microsoft.com/office/powerpoint/2010/main" val="2057015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Explosive Safety Cases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675045"/>
            <a:ext cx="7886699" cy="4294485"/>
          </a:xfrm>
        </p:spPr>
        <p:txBody>
          <a:bodyPr lIns="91440" tIns="45720" rIns="91440" bIns="45720" anchor="t"/>
          <a:lstStyle/>
          <a:p>
            <a:pPr marL="320675" indent="-320675"/>
            <a:r>
              <a:rPr lang="en-US" sz="2800" dirty="0"/>
              <a:t>Ensure that:</a:t>
            </a:r>
          </a:p>
          <a:p>
            <a:pPr marL="896620" lvl="1" indent="-525145">
              <a:buFont typeface="Courier New" panose="02070309020205020404" pitchFamily="49" charset="0"/>
              <a:buChar char="o"/>
            </a:pPr>
            <a:r>
              <a:rPr lang="en-US" sz="2800" dirty="0"/>
              <a:t>The explosive risk carried is as low as possible</a:t>
            </a:r>
            <a:endParaRPr lang="en-US" sz="2800" dirty="0">
              <a:cs typeface="Arial" panose="020B0604020202020204"/>
            </a:endParaRPr>
          </a:p>
          <a:p>
            <a:pPr marL="896620" lvl="1" indent="-525145">
              <a:buFont typeface="Courier New" panose="02070309020205020404" pitchFamily="49" charset="0"/>
              <a:buChar char="o"/>
            </a:pPr>
            <a:r>
              <a:rPr lang="en-US" sz="2800" dirty="0"/>
              <a:t>Does not jeopardize operational capability </a:t>
            </a:r>
            <a:endParaRPr lang="en-US" sz="2800" dirty="0">
              <a:cs typeface="Arial"/>
            </a:endParaRPr>
          </a:p>
          <a:p>
            <a:pPr marL="896620" lvl="1" indent="-525145">
              <a:buFont typeface="Courier New" panose="02070309020205020404" pitchFamily="49" charset="0"/>
              <a:buChar char="o"/>
            </a:pPr>
            <a:r>
              <a:rPr lang="en-US" sz="2800" dirty="0"/>
              <a:t>That health, safety and social environment requirements, and duty of care responsibilities are properly considered</a:t>
            </a:r>
            <a:r>
              <a:rPr lang="en-IE" sz="1800" dirty="0"/>
              <a:t> </a:t>
            </a:r>
            <a:br>
              <a:rPr lang="en-IE" sz="1800" dirty="0"/>
            </a:br>
            <a:endParaRPr lang="en-IE" sz="1800" dirty="0">
              <a:cs typeface="Arial" panose="020B0604020202020204"/>
            </a:endParaRPr>
          </a:p>
          <a:p>
            <a:pPr marL="320675" indent="-320675"/>
            <a:r>
              <a:rPr lang="en-IE" sz="2800" dirty="0"/>
              <a:t>Required for Temporary Storage Areas in T/PCC Field Missions.</a:t>
            </a:r>
          </a:p>
        </p:txBody>
      </p:sp>
    </p:spTree>
    <p:extLst>
      <p:ext uri="{BB962C8B-B14F-4D97-AF65-F5344CB8AC3E}">
        <p14:creationId xmlns:p14="http://schemas.microsoft.com/office/powerpoint/2010/main" val="17452944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Explosive Safety Case</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70246"/>
            <a:ext cx="7886699" cy="4294485"/>
          </a:xfrm>
        </p:spPr>
        <p:txBody>
          <a:bodyPr/>
          <a:lstStyle/>
          <a:p>
            <a:pPr marL="342900" lvl="0" indent="-342900">
              <a:buFont typeface="+mj-lt"/>
              <a:buAutoNum type="arabicPeriod"/>
            </a:pPr>
            <a:r>
              <a:rPr lang="en-US" sz="1600" b="1"/>
              <a:t>Introduction</a:t>
            </a:r>
            <a:endParaRPr lang="en-IE" sz="1600"/>
          </a:p>
          <a:p>
            <a:pPr marL="342900" lvl="0" indent="-342900">
              <a:buFont typeface="+mj-lt"/>
              <a:buAutoNum type="arabicPeriod"/>
            </a:pPr>
            <a:r>
              <a:rPr lang="en-US" sz="1600" b="1"/>
              <a:t>Explosion Consequence Analysis (ECA)</a:t>
            </a:r>
            <a:endParaRPr lang="en-IE" sz="1600"/>
          </a:p>
          <a:p>
            <a:pPr marL="342900" lvl="0" indent="-342900">
              <a:buFont typeface="+mj-lt"/>
              <a:buAutoNum type="arabicPeriod"/>
            </a:pPr>
            <a:r>
              <a:rPr lang="en-US" sz="1600" b="1"/>
              <a:t>Summary of Non-Compliances</a:t>
            </a:r>
            <a:endParaRPr lang="en-IE" sz="1600"/>
          </a:p>
          <a:p>
            <a:pPr marL="342900" lvl="0" indent="-342900">
              <a:buFont typeface="+mj-lt"/>
              <a:buAutoNum type="arabicPeriod"/>
            </a:pPr>
            <a:r>
              <a:rPr lang="en-US" sz="1600" b="1"/>
              <a:t>Summary of Hazard Mitigation Measures</a:t>
            </a:r>
            <a:endParaRPr lang="en-IE" sz="1600"/>
          </a:p>
          <a:p>
            <a:pPr marL="342900" lvl="0" indent="-342900">
              <a:buFont typeface="+mj-lt"/>
              <a:buAutoNum type="arabicPeriod"/>
            </a:pPr>
            <a:r>
              <a:rPr lang="en-US" sz="1600" b="1"/>
              <a:t>Residual Risks</a:t>
            </a:r>
            <a:endParaRPr lang="en-IE" sz="1600"/>
          </a:p>
          <a:p>
            <a:pPr marL="342900" lvl="0" indent="-342900">
              <a:buFont typeface="+mj-lt"/>
              <a:buAutoNum type="arabicPeriod"/>
            </a:pPr>
            <a:r>
              <a:rPr lang="en-US" sz="1600" b="1"/>
              <a:t>Probability of Event</a:t>
            </a:r>
            <a:endParaRPr lang="en-IE" sz="1600"/>
          </a:p>
          <a:p>
            <a:pPr marL="342900" lvl="0" indent="-342900">
              <a:buFont typeface="+mj-lt"/>
              <a:buAutoNum type="arabicPeriod"/>
            </a:pPr>
            <a:r>
              <a:rPr lang="en-US" sz="1600" b="1"/>
              <a:t>Acceptance of Risk</a:t>
            </a:r>
          </a:p>
          <a:p>
            <a:pPr marL="342900" lvl="0" indent="-342900">
              <a:buFont typeface="+mj-lt"/>
              <a:buAutoNum type="arabicPeriod"/>
            </a:pPr>
            <a:r>
              <a:rPr lang="en-US" sz="1600" b="1"/>
              <a:t>Signatures</a:t>
            </a:r>
          </a:p>
          <a:p>
            <a:pPr marL="0" lvl="0" indent="0">
              <a:buNone/>
            </a:pPr>
            <a:endParaRPr lang="en-IE" sz="700"/>
          </a:p>
          <a:p>
            <a:pPr marL="0" indent="0">
              <a:buNone/>
            </a:pPr>
            <a:r>
              <a:rPr lang="en-US" sz="1600" b="1"/>
              <a:t>Annexes:</a:t>
            </a:r>
            <a:endParaRPr lang="en-IE" sz="1600"/>
          </a:p>
          <a:p>
            <a:r>
              <a:rPr lang="en-US" sz="1600" b="1"/>
              <a:t> </a:t>
            </a:r>
            <a:r>
              <a:rPr lang="en-US" sz="1600"/>
              <a:t>Safety Map (indicating areas of risk).</a:t>
            </a:r>
            <a:endParaRPr lang="en-IE" sz="1600"/>
          </a:p>
          <a:p>
            <a:pPr lvl="0"/>
            <a:r>
              <a:rPr lang="en-US" sz="1600"/>
              <a:t>Site Plan.</a:t>
            </a:r>
            <a:endParaRPr lang="en-IE" sz="1600"/>
          </a:p>
          <a:p>
            <a:pPr lvl="0"/>
            <a:r>
              <a:rPr lang="en-US" sz="1600"/>
              <a:t>Draft Explosive Limits </a:t>
            </a:r>
            <a:r>
              <a:rPr lang="en-US" sz="1600" err="1"/>
              <a:t>Licence</a:t>
            </a:r>
            <a:r>
              <a:rPr lang="en-US" sz="1600"/>
              <a:t> </a:t>
            </a:r>
          </a:p>
          <a:p>
            <a:pPr lvl="0"/>
            <a:r>
              <a:rPr lang="en-US" sz="1600"/>
              <a:t>Draft Acceptance of Risk Letter.</a:t>
            </a:r>
            <a:endParaRPr lang="en-IE" sz="1600"/>
          </a:p>
          <a:p>
            <a:endParaRPr lang="en-IE"/>
          </a:p>
        </p:txBody>
      </p:sp>
    </p:spTree>
    <p:extLst>
      <p:ext uri="{BB962C8B-B14F-4D97-AF65-F5344CB8AC3E}">
        <p14:creationId xmlns:p14="http://schemas.microsoft.com/office/powerpoint/2010/main" val="9059158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Example:</a:t>
            </a:r>
            <a:br>
              <a:rPr lang="en-IE"/>
            </a:br>
            <a:r>
              <a:rPr lang="en-IE"/>
              <a:t>Explosive Safety Case</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pPr marL="0" indent="0">
              <a:buNone/>
            </a:pPr>
            <a:endParaRPr lang="en-IE" sz="2400">
              <a:cs typeface="Arial"/>
            </a:endParaRPr>
          </a:p>
          <a:p>
            <a:pPr marL="0" indent="0">
              <a:buNone/>
            </a:pPr>
            <a:endParaRPr lang="en-IE"/>
          </a:p>
        </p:txBody>
      </p:sp>
      <p:pic>
        <p:nvPicPr>
          <p:cNvPr id="4" name="Picture 4">
            <a:extLst>
              <a:ext uri="{FF2B5EF4-FFF2-40B4-BE49-F238E27FC236}">
                <a16:creationId xmlns:a16="http://schemas.microsoft.com/office/drawing/2014/main" id="{CCA430D3-DE14-40B8-BB61-35B019A61780}"/>
              </a:ext>
            </a:extLst>
          </p:cNvPr>
          <p:cNvPicPr>
            <a:picLocks noChangeAspect="1"/>
          </p:cNvPicPr>
          <p:nvPr/>
        </p:nvPicPr>
        <p:blipFill>
          <a:blip r:embed="rId3"/>
          <a:stretch>
            <a:fillRect/>
          </a:stretch>
        </p:blipFill>
        <p:spPr>
          <a:xfrm>
            <a:off x="766916" y="1690870"/>
            <a:ext cx="3491964" cy="4888699"/>
          </a:xfrm>
          <a:prstGeom prst="rect">
            <a:avLst/>
          </a:prstGeom>
        </p:spPr>
      </p:pic>
      <p:pic>
        <p:nvPicPr>
          <p:cNvPr id="5" name="Picture 5" descr="Table&#10;&#10;Description automatically generated">
            <a:extLst>
              <a:ext uri="{FF2B5EF4-FFF2-40B4-BE49-F238E27FC236}">
                <a16:creationId xmlns:a16="http://schemas.microsoft.com/office/drawing/2014/main" id="{AD5D161D-B813-4777-95B8-CB690754BFFC}"/>
              </a:ext>
            </a:extLst>
          </p:cNvPr>
          <p:cNvPicPr>
            <a:picLocks noChangeAspect="1"/>
          </p:cNvPicPr>
          <p:nvPr/>
        </p:nvPicPr>
        <p:blipFill>
          <a:blip r:embed="rId4"/>
          <a:stretch>
            <a:fillRect/>
          </a:stretch>
        </p:blipFill>
        <p:spPr>
          <a:xfrm>
            <a:off x="4726291" y="1688501"/>
            <a:ext cx="3786932" cy="1858675"/>
          </a:xfrm>
          <a:prstGeom prst="rect">
            <a:avLst/>
          </a:prstGeom>
        </p:spPr>
      </p:pic>
      <p:sp>
        <p:nvSpPr>
          <p:cNvPr id="7" name="TextBox 6">
            <a:extLst>
              <a:ext uri="{FF2B5EF4-FFF2-40B4-BE49-F238E27FC236}">
                <a16:creationId xmlns:a16="http://schemas.microsoft.com/office/drawing/2014/main" id="{9FE52F48-1A01-4841-B4C7-41B601F62EE8}"/>
              </a:ext>
            </a:extLst>
          </p:cNvPr>
          <p:cNvSpPr txBox="1"/>
          <p:nvPr/>
        </p:nvSpPr>
        <p:spPr>
          <a:xfrm>
            <a:off x="5900489" y="5548797"/>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See Handout</a:t>
            </a:r>
          </a:p>
        </p:txBody>
      </p:sp>
      <p:pic>
        <p:nvPicPr>
          <p:cNvPr id="9" name="Graphic 7" descr="Document with solid fill">
            <a:extLst>
              <a:ext uri="{FF2B5EF4-FFF2-40B4-BE49-F238E27FC236}">
                <a16:creationId xmlns:a16="http://schemas.microsoft.com/office/drawing/2014/main" id="{5640AD9F-F643-4BB1-94A0-CF8B86B0AB2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4358" y="5274817"/>
            <a:ext cx="914400" cy="914400"/>
          </a:xfrm>
          <a:prstGeom prst="rect">
            <a:avLst/>
          </a:prstGeom>
        </p:spPr>
      </p:pic>
    </p:spTree>
    <p:extLst>
      <p:ext uri="{BB962C8B-B14F-4D97-AF65-F5344CB8AC3E}">
        <p14:creationId xmlns:p14="http://schemas.microsoft.com/office/powerpoint/2010/main" val="2305738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US" dirty="0"/>
              <a:t>Participant Exercise</a:t>
            </a:r>
            <a:endParaRPr lang="en-GB" dirty="0"/>
          </a:p>
        </p:txBody>
      </p:sp>
    </p:spTree>
    <p:extLst>
      <p:ext uri="{BB962C8B-B14F-4D97-AF65-F5344CB8AC3E}">
        <p14:creationId xmlns:p14="http://schemas.microsoft.com/office/powerpoint/2010/main" val="1266897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65CE4-214A-4119-BFA7-1D9D7C202949}"/>
              </a:ext>
            </a:extLst>
          </p:cNvPr>
          <p:cNvSpPr>
            <a:spLocks noGrp="1"/>
          </p:cNvSpPr>
          <p:nvPr>
            <p:ph type="title"/>
          </p:nvPr>
        </p:nvSpPr>
        <p:spPr/>
        <p:txBody>
          <a:bodyPr lIns="91440" tIns="45720" rIns="91440" bIns="45720" anchor="t"/>
          <a:lstStyle/>
          <a:p>
            <a:pPr algn="ctr"/>
            <a:r>
              <a:rPr lang="en-US">
                <a:cs typeface="Arial"/>
              </a:rPr>
              <a:t>Exercise</a:t>
            </a:r>
          </a:p>
        </p:txBody>
      </p:sp>
      <p:pic>
        <p:nvPicPr>
          <p:cNvPr id="4" name="Picture 4" descr="Map&#10;&#10;Description automatically generated">
            <a:extLst>
              <a:ext uri="{FF2B5EF4-FFF2-40B4-BE49-F238E27FC236}">
                <a16:creationId xmlns:a16="http://schemas.microsoft.com/office/drawing/2014/main" id="{7ADC940C-CF97-4334-BB90-CD2B5D721C24}"/>
              </a:ext>
            </a:extLst>
          </p:cNvPr>
          <p:cNvPicPr>
            <a:picLocks noGrp="1" noChangeAspect="1"/>
          </p:cNvPicPr>
          <p:nvPr>
            <p:ph sz="half" idx="2"/>
          </p:nvPr>
        </p:nvPicPr>
        <p:blipFill>
          <a:blip r:embed="rId3"/>
          <a:stretch>
            <a:fillRect/>
          </a:stretch>
        </p:blipFill>
        <p:spPr>
          <a:xfrm>
            <a:off x="1028075" y="1143617"/>
            <a:ext cx="7090232" cy="5307005"/>
          </a:xfrm>
        </p:spPr>
      </p:pic>
      <p:pic>
        <p:nvPicPr>
          <p:cNvPr id="3" name="Graphic 4" descr="Document with solid fill">
            <a:extLst>
              <a:ext uri="{FF2B5EF4-FFF2-40B4-BE49-F238E27FC236}">
                <a16:creationId xmlns:a16="http://schemas.microsoft.com/office/drawing/2014/main" id="{49491F96-F22C-4CF0-B3A7-6A4560F818E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86738" y="364331"/>
            <a:ext cx="557213" cy="557213"/>
          </a:xfrm>
          <a:prstGeom prst="rect">
            <a:avLst/>
          </a:prstGeom>
        </p:spPr>
      </p:pic>
      <p:sp>
        <p:nvSpPr>
          <p:cNvPr id="5" name="TextBox 4">
            <a:extLst>
              <a:ext uri="{FF2B5EF4-FFF2-40B4-BE49-F238E27FC236}">
                <a16:creationId xmlns:a16="http://schemas.microsoft.com/office/drawing/2014/main" id="{0CCD3B6E-8833-4987-B439-127A2BEC4377}"/>
              </a:ext>
            </a:extLst>
          </p:cNvPr>
          <p:cNvSpPr txBox="1"/>
          <p:nvPr/>
        </p:nvSpPr>
        <p:spPr>
          <a:xfrm>
            <a:off x="6743700" y="4572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See Handout</a:t>
            </a:r>
          </a:p>
        </p:txBody>
      </p:sp>
      <p:sp>
        <p:nvSpPr>
          <p:cNvPr id="6" name="Oval 5">
            <a:extLst>
              <a:ext uri="{FF2B5EF4-FFF2-40B4-BE49-F238E27FC236}">
                <a16:creationId xmlns:a16="http://schemas.microsoft.com/office/drawing/2014/main" id="{4CD37744-DA8F-4C67-8EFA-1A674A11FB8B}"/>
              </a:ext>
            </a:extLst>
          </p:cNvPr>
          <p:cNvSpPr/>
          <p:nvPr/>
        </p:nvSpPr>
        <p:spPr>
          <a:xfrm>
            <a:off x="5900738" y="4271963"/>
            <a:ext cx="571500" cy="542926"/>
          </a:xfrm>
          <a:prstGeom prst="ellipse">
            <a:avLst/>
          </a:prstGeom>
          <a:noFill/>
          <a:ln w="28575">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E392CD28-1560-40E1-9523-8D6DA771AAFB}"/>
              </a:ext>
            </a:extLst>
          </p:cNvPr>
          <p:cNvSpPr/>
          <p:nvPr/>
        </p:nvSpPr>
        <p:spPr>
          <a:xfrm rot="-1260000">
            <a:off x="6525958" y="3958207"/>
            <a:ext cx="978693" cy="485775"/>
          </a:xfrm>
          <a:prstGeom prst="leftArrow">
            <a:avLst/>
          </a:prstGeom>
          <a:solidFill>
            <a:srgbClr val="4F81BD"/>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45652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65CE4-214A-4119-BFA7-1D9D7C202949}"/>
              </a:ext>
            </a:extLst>
          </p:cNvPr>
          <p:cNvSpPr>
            <a:spLocks noGrp="1"/>
          </p:cNvSpPr>
          <p:nvPr>
            <p:ph type="title"/>
          </p:nvPr>
        </p:nvSpPr>
        <p:spPr/>
        <p:txBody>
          <a:bodyPr lIns="91440" tIns="45720" rIns="91440" bIns="45720" anchor="t"/>
          <a:lstStyle/>
          <a:p>
            <a:pPr algn="ctr"/>
            <a:r>
              <a:rPr lang="en-US">
                <a:cs typeface="Arial"/>
              </a:rPr>
              <a:t>Exercise</a:t>
            </a:r>
          </a:p>
        </p:txBody>
      </p:sp>
      <p:pic>
        <p:nvPicPr>
          <p:cNvPr id="4" name="Picture 4" descr="Diagram, map&#10;&#10;Description automatically generated">
            <a:extLst>
              <a:ext uri="{FF2B5EF4-FFF2-40B4-BE49-F238E27FC236}">
                <a16:creationId xmlns:a16="http://schemas.microsoft.com/office/drawing/2014/main" id="{3DE26601-0091-41CD-805B-24F3E237B587}"/>
              </a:ext>
            </a:extLst>
          </p:cNvPr>
          <p:cNvPicPr>
            <a:picLocks noGrp="1" noChangeAspect="1"/>
          </p:cNvPicPr>
          <p:nvPr>
            <p:ph sz="half" idx="2"/>
          </p:nvPr>
        </p:nvPicPr>
        <p:blipFill>
          <a:blip r:embed="rId3"/>
          <a:stretch>
            <a:fillRect/>
          </a:stretch>
        </p:blipFill>
        <p:spPr>
          <a:xfrm>
            <a:off x="938545" y="1258438"/>
            <a:ext cx="7269292" cy="5223498"/>
          </a:xfrm>
        </p:spPr>
      </p:pic>
      <p:pic>
        <p:nvPicPr>
          <p:cNvPr id="3" name="Graphic 4" descr="Document with solid fill">
            <a:extLst>
              <a:ext uri="{FF2B5EF4-FFF2-40B4-BE49-F238E27FC236}">
                <a16:creationId xmlns:a16="http://schemas.microsoft.com/office/drawing/2014/main" id="{4306C7C7-ED78-4E66-9511-3C81CF2D30D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86738" y="364331"/>
            <a:ext cx="557213" cy="557213"/>
          </a:xfrm>
          <a:prstGeom prst="rect">
            <a:avLst/>
          </a:prstGeom>
        </p:spPr>
      </p:pic>
      <p:sp>
        <p:nvSpPr>
          <p:cNvPr id="7" name="TextBox 6">
            <a:extLst>
              <a:ext uri="{FF2B5EF4-FFF2-40B4-BE49-F238E27FC236}">
                <a16:creationId xmlns:a16="http://schemas.microsoft.com/office/drawing/2014/main" id="{6E7995BA-E3D0-44A0-99A5-0EBDCB3BC748}"/>
              </a:ext>
            </a:extLst>
          </p:cNvPr>
          <p:cNvSpPr txBox="1"/>
          <p:nvPr/>
        </p:nvSpPr>
        <p:spPr>
          <a:xfrm>
            <a:off x="6743700" y="4572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See Handout</a:t>
            </a:r>
          </a:p>
        </p:txBody>
      </p:sp>
    </p:spTree>
    <p:extLst>
      <p:ext uri="{BB962C8B-B14F-4D97-AF65-F5344CB8AC3E}">
        <p14:creationId xmlns:p14="http://schemas.microsoft.com/office/powerpoint/2010/main" val="3931282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a:t>Why we need Explosive Safety</a:t>
            </a:r>
          </a:p>
        </p:txBody>
      </p:sp>
    </p:spTree>
    <p:extLst>
      <p:ext uri="{BB962C8B-B14F-4D97-AF65-F5344CB8AC3E}">
        <p14:creationId xmlns:p14="http://schemas.microsoft.com/office/powerpoint/2010/main" val="12979750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65CE4-214A-4119-BFA7-1D9D7C202949}"/>
              </a:ext>
            </a:extLst>
          </p:cNvPr>
          <p:cNvSpPr>
            <a:spLocks noGrp="1"/>
          </p:cNvSpPr>
          <p:nvPr>
            <p:ph type="title"/>
          </p:nvPr>
        </p:nvSpPr>
        <p:spPr/>
        <p:txBody>
          <a:bodyPr lIns="91440" tIns="45720" rIns="91440" bIns="45720" anchor="t"/>
          <a:lstStyle/>
          <a:p>
            <a:pPr algn="ctr"/>
            <a:r>
              <a:rPr lang="en-US">
                <a:cs typeface="Arial"/>
              </a:rPr>
              <a:t>Exercise</a:t>
            </a:r>
          </a:p>
        </p:txBody>
      </p:sp>
      <p:pic>
        <p:nvPicPr>
          <p:cNvPr id="4" name="Picture 4" descr="Diagram&#10;&#10;Description automatically generated">
            <a:extLst>
              <a:ext uri="{FF2B5EF4-FFF2-40B4-BE49-F238E27FC236}">
                <a16:creationId xmlns:a16="http://schemas.microsoft.com/office/drawing/2014/main" id="{ED27F41E-4612-4635-839F-B95338961F78}"/>
              </a:ext>
            </a:extLst>
          </p:cNvPr>
          <p:cNvPicPr>
            <a:picLocks noGrp="1" noChangeAspect="1"/>
          </p:cNvPicPr>
          <p:nvPr>
            <p:ph sz="half" idx="2"/>
          </p:nvPr>
        </p:nvPicPr>
        <p:blipFill>
          <a:blip r:embed="rId3"/>
          <a:stretch>
            <a:fillRect/>
          </a:stretch>
        </p:blipFill>
        <p:spPr>
          <a:xfrm>
            <a:off x="628086" y="1456767"/>
            <a:ext cx="8119852" cy="4586758"/>
          </a:xfrm>
        </p:spPr>
      </p:pic>
      <p:sp>
        <p:nvSpPr>
          <p:cNvPr id="3" name="TextBox 2">
            <a:extLst>
              <a:ext uri="{FF2B5EF4-FFF2-40B4-BE49-F238E27FC236}">
                <a16:creationId xmlns:a16="http://schemas.microsoft.com/office/drawing/2014/main" id="{40A4F5F9-F50A-45FC-87C3-97019D1BCEDF}"/>
              </a:ext>
            </a:extLst>
          </p:cNvPr>
          <p:cNvSpPr txBox="1"/>
          <p:nvPr/>
        </p:nvSpPr>
        <p:spPr>
          <a:xfrm>
            <a:off x="3315419" y="2869721"/>
            <a:ext cx="42485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
                <a:solidFill>
                  <a:schemeClr val="bg1"/>
                </a:solidFill>
              </a:rPr>
              <a:t>HD1.1</a:t>
            </a:r>
            <a:endParaRPr lang="en-US" sz="600">
              <a:solidFill>
                <a:schemeClr val="bg1"/>
              </a:solidFill>
              <a:cs typeface="Arial"/>
            </a:endParaRPr>
          </a:p>
        </p:txBody>
      </p:sp>
      <p:sp>
        <p:nvSpPr>
          <p:cNvPr id="7" name="TextBox 6">
            <a:extLst>
              <a:ext uri="{FF2B5EF4-FFF2-40B4-BE49-F238E27FC236}">
                <a16:creationId xmlns:a16="http://schemas.microsoft.com/office/drawing/2014/main" id="{A86D48EE-9E50-414C-B62C-F4C250CF4B3A}"/>
              </a:ext>
            </a:extLst>
          </p:cNvPr>
          <p:cNvSpPr txBox="1"/>
          <p:nvPr/>
        </p:nvSpPr>
        <p:spPr>
          <a:xfrm>
            <a:off x="2988333" y="2704381"/>
            <a:ext cx="42485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 dirty="0">
                <a:solidFill>
                  <a:schemeClr val="bg1"/>
                </a:solidFill>
              </a:rPr>
              <a:t>HD1.3</a:t>
            </a:r>
            <a:endParaRPr lang="en-US" sz="600" dirty="0">
              <a:solidFill>
                <a:schemeClr val="bg1"/>
              </a:solidFill>
              <a:cs typeface="Arial"/>
            </a:endParaRPr>
          </a:p>
        </p:txBody>
      </p:sp>
      <p:sp>
        <p:nvSpPr>
          <p:cNvPr id="8" name="TextBox 7">
            <a:extLst>
              <a:ext uri="{FF2B5EF4-FFF2-40B4-BE49-F238E27FC236}">
                <a16:creationId xmlns:a16="http://schemas.microsoft.com/office/drawing/2014/main" id="{3D13EE7A-D5A8-481E-ADCF-D7DC97E61320}"/>
              </a:ext>
            </a:extLst>
          </p:cNvPr>
          <p:cNvSpPr txBox="1"/>
          <p:nvPr/>
        </p:nvSpPr>
        <p:spPr>
          <a:xfrm>
            <a:off x="2988334" y="2869721"/>
            <a:ext cx="42485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 dirty="0">
                <a:solidFill>
                  <a:schemeClr val="bg1"/>
                </a:solidFill>
              </a:rPr>
              <a:t>HD1.2</a:t>
            </a:r>
            <a:endParaRPr lang="en-US" sz="600" dirty="0">
              <a:solidFill>
                <a:schemeClr val="bg1"/>
              </a:solidFill>
              <a:cs typeface="Arial"/>
            </a:endParaRPr>
          </a:p>
        </p:txBody>
      </p:sp>
      <p:sp>
        <p:nvSpPr>
          <p:cNvPr id="9" name="TextBox 8">
            <a:extLst>
              <a:ext uri="{FF2B5EF4-FFF2-40B4-BE49-F238E27FC236}">
                <a16:creationId xmlns:a16="http://schemas.microsoft.com/office/drawing/2014/main" id="{BEBEAA7C-3282-44D3-B33D-4FA289741209}"/>
              </a:ext>
            </a:extLst>
          </p:cNvPr>
          <p:cNvSpPr txBox="1"/>
          <p:nvPr/>
        </p:nvSpPr>
        <p:spPr>
          <a:xfrm>
            <a:off x="3315418" y="2704381"/>
            <a:ext cx="42485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
                <a:solidFill>
                  <a:schemeClr val="bg1"/>
                </a:solidFill>
              </a:rPr>
              <a:t>HD1.4</a:t>
            </a:r>
            <a:endParaRPr lang="en-US" sz="600">
              <a:solidFill>
                <a:schemeClr val="bg1"/>
              </a:solidFill>
              <a:cs typeface="Arial"/>
            </a:endParaRPr>
          </a:p>
        </p:txBody>
      </p:sp>
      <p:sp>
        <p:nvSpPr>
          <p:cNvPr id="10" name="TextBox 9">
            <a:extLst>
              <a:ext uri="{FF2B5EF4-FFF2-40B4-BE49-F238E27FC236}">
                <a16:creationId xmlns:a16="http://schemas.microsoft.com/office/drawing/2014/main" id="{34EB0AF9-877E-4C66-91FA-88F2A0595F05}"/>
              </a:ext>
            </a:extLst>
          </p:cNvPr>
          <p:cNvSpPr txBox="1"/>
          <p:nvPr/>
        </p:nvSpPr>
        <p:spPr>
          <a:xfrm>
            <a:off x="2988334" y="2539041"/>
            <a:ext cx="42485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
                <a:solidFill>
                  <a:schemeClr val="bg1"/>
                </a:solidFill>
              </a:rPr>
              <a:t>HD1.4</a:t>
            </a:r>
            <a:endParaRPr lang="en-US" sz="600">
              <a:solidFill>
                <a:schemeClr val="bg1"/>
              </a:solidFill>
              <a:cs typeface="Arial"/>
            </a:endParaRPr>
          </a:p>
        </p:txBody>
      </p:sp>
      <p:sp>
        <p:nvSpPr>
          <p:cNvPr id="11" name="TextBox 10">
            <a:extLst>
              <a:ext uri="{FF2B5EF4-FFF2-40B4-BE49-F238E27FC236}">
                <a16:creationId xmlns:a16="http://schemas.microsoft.com/office/drawing/2014/main" id="{884F931E-CB6D-4F8E-BA0F-F8741971186F}"/>
              </a:ext>
            </a:extLst>
          </p:cNvPr>
          <p:cNvSpPr txBox="1"/>
          <p:nvPr/>
        </p:nvSpPr>
        <p:spPr>
          <a:xfrm>
            <a:off x="3315418" y="2539041"/>
            <a:ext cx="42485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 dirty="0">
                <a:solidFill>
                  <a:schemeClr val="bg1"/>
                </a:solidFill>
              </a:rPr>
              <a:t>HD1.3</a:t>
            </a:r>
            <a:endParaRPr lang="en-US" sz="600" dirty="0">
              <a:solidFill>
                <a:schemeClr val="bg1"/>
              </a:solidFill>
              <a:cs typeface="Arial"/>
            </a:endParaRPr>
          </a:p>
        </p:txBody>
      </p:sp>
      <p:pic>
        <p:nvPicPr>
          <p:cNvPr id="13" name="Graphic 4" descr="Document with solid fill">
            <a:extLst>
              <a:ext uri="{FF2B5EF4-FFF2-40B4-BE49-F238E27FC236}">
                <a16:creationId xmlns:a16="http://schemas.microsoft.com/office/drawing/2014/main" id="{83ED3697-83CA-4B3C-BB99-D93BE57D24D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86738" y="364331"/>
            <a:ext cx="557213" cy="557213"/>
          </a:xfrm>
          <a:prstGeom prst="rect">
            <a:avLst/>
          </a:prstGeom>
        </p:spPr>
      </p:pic>
      <p:sp>
        <p:nvSpPr>
          <p:cNvPr id="15" name="TextBox 14">
            <a:extLst>
              <a:ext uri="{FF2B5EF4-FFF2-40B4-BE49-F238E27FC236}">
                <a16:creationId xmlns:a16="http://schemas.microsoft.com/office/drawing/2014/main" id="{99531C1B-685F-4C80-8076-EBE89807FD55}"/>
              </a:ext>
            </a:extLst>
          </p:cNvPr>
          <p:cNvSpPr txBox="1"/>
          <p:nvPr/>
        </p:nvSpPr>
        <p:spPr>
          <a:xfrm>
            <a:off x="6743700" y="4572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See Handout</a:t>
            </a:r>
          </a:p>
        </p:txBody>
      </p:sp>
    </p:spTree>
    <p:extLst>
      <p:ext uri="{BB962C8B-B14F-4D97-AF65-F5344CB8AC3E}">
        <p14:creationId xmlns:p14="http://schemas.microsoft.com/office/powerpoint/2010/main" val="20231165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65CE4-214A-4119-BFA7-1D9D7C202949}"/>
              </a:ext>
            </a:extLst>
          </p:cNvPr>
          <p:cNvSpPr>
            <a:spLocks noGrp="1"/>
          </p:cNvSpPr>
          <p:nvPr>
            <p:ph type="title"/>
          </p:nvPr>
        </p:nvSpPr>
        <p:spPr/>
        <p:txBody>
          <a:bodyPr lIns="91440" tIns="45720" rIns="91440" bIns="45720" anchor="t"/>
          <a:lstStyle/>
          <a:p>
            <a:pPr algn="ctr"/>
            <a:r>
              <a:rPr lang="en-US">
                <a:cs typeface="Arial"/>
              </a:rPr>
              <a:t>Exercise</a:t>
            </a:r>
          </a:p>
        </p:txBody>
      </p:sp>
      <p:graphicFrame>
        <p:nvGraphicFramePr>
          <p:cNvPr id="5" name="Content Placeholder 4">
            <a:extLst>
              <a:ext uri="{FF2B5EF4-FFF2-40B4-BE49-F238E27FC236}">
                <a16:creationId xmlns:a16="http://schemas.microsoft.com/office/drawing/2014/main" id="{AE5CDB24-1F6C-43D5-B3B6-BFEE8C8D7307}"/>
              </a:ext>
            </a:extLst>
          </p:cNvPr>
          <p:cNvGraphicFramePr>
            <a:graphicFrameLocks noGrp="1"/>
          </p:cNvGraphicFramePr>
          <p:nvPr>
            <p:ph sz="half" idx="2"/>
            <p:extLst>
              <p:ext uri="{D42A27DB-BD31-4B8C-83A1-F6EECF244321}">
                <p14:modId xmlns:p14="http://schemas.microsoft.com/office/powerpoint/2010/main" val="465865285"/>
              </p:ext>
            </p:extLst>
          </p:nvPr>
        </p:nvGraphicFramePr>
        <p:xfrm>
          <a:off x="630238" y="1029092"/>
          <a:ext cx="7886695" cy="5617845"/>
        </p:xfrm>
        <a:graphic>
          <a:graphicData uri="http://schemas.openxmlformats.org/drawingml/2006/table">
            <a:tbl>
              <a:tblPr firstRow="1" bandRow="1">
                <a:tableStyleId>{5C22544A-7EE6-4342-B048-85BDC9FD1C3A}</a:tableStyleId>
              </a:tblPr>
              <a:tblGrid>
                <a:gridCol w="3179655">
                  <a:extLst>
                    <a:ext uri="{9D8B030D-6E8A-4147-A177-3AD203B41FA5}">
                      <a16:colId xmlns:a16="http://schemas.microsoft.com/office/drawing/2014/main" val="2552373326"/>
                    </a:ext>
                  </a:extLst>
                </a:gridCol>
                <a:gridCol w="1732767">
                  <a:extLst>
                    <a:ext uri="{9D8B030D-6E8A-4147-A177-3AD203B41FA5}">
                      <a16:colId xmlns:a16="http://schemas.microsoft.com/office/drawing/2014/main" val="2096144135"/>
                    </a:ext>
                  </a:extLst>
                </a:gridCol>
                <a:gridCol w="1408462">
                  <a:extLst>
                    <a:ext uri="{9D8B030D-6E8A-4147-A177-3AD203B41FA5}">
                      <a16:colId xmlns:a16="http://schemas.microsoft.com/office/drawing/2014/main" val="1894913081"/>
                    </a:ext>
                  </a:extLst>
                </a:gridCol>
                <a:gridCol w="1565811">
                  <a:extLst>
                    <a:ext uri="{9D8B030D-6E8A-4147-A177-3AD203B41FA5}">
                      <a16:colId xmlns:a16="http://schemas.microsoft.com/office/drawing/2014/main" val="728253532"/>
                    </a:ext>
                  </a:extLst>
                </a:gridCol>
              </a:tblGrid>
              <a:tr h="390525">
                <a:tc>
                  <a:txBody>
                    <a:bodyPr/>
                    <a:lstStyle/>
                    <a:p>
                      <a:pPr algn="ctr" fontAlgn="base"/>
                      <a:r>
                        <a:rPr lang="en-US" sz="1800">
                          <a:effectLst/>
                        </a:rPr>
                        <a:t>Ammunition Type​</a:t>
                      </a:r>
                      <a:endParaRPr lang="en-US" b="1">
                        <a:solidFill>
                          <a:srgbClr val="FFFFFF"/>
                        </a:solidFill>
                        <a:effectLst/>
                      </a:endParaRPr>
                    </a:p>
                  </a:txBody>
                  <a:tcPr/>
                </a:tc>
                <a:tc>
                  <a:txBody>
                    <a:bodyPr/>
                    <a:lstStyle/>
                    <a:p>
                      <a:pPr algn="ctr" fontAlgn="base"/>
                      <a:r>
                        <a:rPr lang="en-US" sz="1800">
                          <a:effectLst/>
                        </a:rPr>
                        <a:t>Hazard Class Code​</a:t>
                      </a:r>
                      <a:endParaRPr lang="en-US" b="1">
                        <a:solidFill>
                          <a:srgbClr val="FFFFFF"/>
                        </a:solidFill>
                        <a:effectLst/>
                      </a:endParaRPr>
                    </a:p>
                  </a:txBody>
                  <a:tcPr/>
                </a:tc>
                <a:tc>
                  <a:txBody>
                    <a:bodyPr/>
                    <a:lstStyle/>
                    <a:p>
                      <a:pPr algn="ctr" fontAlgn="base"/>
                      <a:r>
                        <a:rPr lang="en-US" sz="1800">
                          <a:effectLst/>
                        </a:rPr>
                        <a:t>Quantity​</a:t>
                      </a:r>
                      <a:endParaRPr lang="en-US" b="1">
                        <a:solidFill>
                          <a:srgbClr val="FFFFFF"/>
                        </a:solidFill>
                        <a:effectLst/>
                      </a:endParaRPr>
                    </a:p>
                  </a:txBody>
                  <a:tcPr/>
                </a:tc>
                <a:tc>
                  <a:txBody>
                    <a:bodyPr/>
                    <a:lstStyle/>
                    <a:p>
                      <a:pPr algn="ctr" fontAlgn="base"/>
                      <a:r>
                        <a:rPr lang="en-US" sz="1800">
                          <a:effectLst/>
                        </a:rPr>
                        <a:t>NEQ​</a:t>
                      </a:r>
                      <a:endParaRPr lang="en-US" b="1">
                        <a:solidFill>
                          <a:srgbClr val="FFFFFF"/>
                        </a:solidFill>
                        <a:effectLst/>
                      </a:endParaRPr>
                    </a:p>
                  </a:txBody>
                  <a:tcPr/>
                </a:tc>
                <a:extLst>
                  <a:ext uri="{0D108BD9-81ED-4DB2-BD59-A6C34878D82A}">
                    <a16:rowId xmlns:a16="http://schemas.microsoft.com/office/drawing/2014/main" val="2139068738"/>
                  </a:ext>
                </a:extLst>
              </a:tr>
              <a:tr h="361950">
                <a:tc>
                  <a:txBody>
                    <a:bodyPr/>
                    <a:lstStyle/>
                    <a:p>
                      <a:pPr fontAlgn="base"/>
                      <a:r>
                        <a:rPr lang="en-US" sz="1800">
                          <a:effectLst/>
                        </a:rPr>
                        <a:t>Rds 7.62mm Ball Mixed Belt​</a:t>
                      </a:r>
                      <a:endParaRPr lang="en-US">
                        <a:effectLst/>
                      </a:endParaRPr>
                    </a:p>
                  </a:txBody>
                  <a:tcPr/>
                </a:tc>
                <a:tc>
                  <a:txBody>
                    <a:bodyPr/>
                    <a:lstStyle/>
                    <a:p>
                      <a:pPr algn="ctr" fontAlgn="base"/>
                      <a:r>
                        <a:rPr lang="en-US" sz="1800">
                          <a:effectLst/>
                        </a:rPr>
                        <a:t>1.4S​</a:t>
                      </a:r>
                      <a:endParaRPr lang="en-US">
                        <a:effectLst/>
                      </a:endParaRPr>
                    </a:p>
                  </a:txBody>
                  <a:tcPr/>
                </a:tc>
                <a:tc>
                  <a:txBody>
                    <a:bodyPr/>
                    <a:lstStyle/>
                    <a:p>
                      <a:pPr algn="ctr" fontAlgn="base"/>
                      <a:r>
                        <a:rPr lang="en-US" sz="1800">
                          <a:effectLst/>
                        </a:rPr>
                        <a:t>25,000​</a:t>
                      </a:r>
                      <a:endParaRPr lang="en-US">
                        <a:effectLst/>
                      </a:endParaRPr>
                    </a:p>
                  </a:txBody>
                  <a:tcPr/>
                </a:tc>
                <a:tc>
                  <a:txBody>
                    <a:bodyPr/>
                    <a:lstStyle/>
                    <a:p>
                      <a:pPr algn="ctr" fontAlgn="base"/>
                      <a:r>
                        <a:rPr lang="en-US" sz="1800">
                          <a:effectLst/>
                        </a:rPr>
                        <a:t>75kg​</a:t>
                      </a:r>
                      <a:endParaRPr lang="en-US">
                        <a:effectLst/>
                      </a:endParaRPr>
                    </a:p>
                  </a:txBody>
                  <a:tcPr/>
                </a:tc>
                <a:extLst>
                  <a:ext uri="{0D108BD9-81ED-4DB2-BD59-A6C34878D82A}">
                    <a16:rowId xmlns:a16="http://schemas.microsoft.com/office/drawing/2014/main" val="3220042257"/>
                  </a:ext>
                </a:extLst>
              </a:tr>
              <a:tr h="361950">
                <a:tc>
                  <a:txBody>
                    <a:bodyPr/>
                    <a:lstStyle/>
                    <a:p>
                      <a:pPr lvl="0">
                        <a:buNone/>
                      </a:pPr>
                      <a:r>
                        <a:rPr lang="en-US" sz="1800">
                          <a:effectLst/>
                        </a:rPr>
                        <a:t>Rds 7.62mm Ball ​</a:t>
                      </a:r>
                      <a:endParaRPr lang="en-US">
                        <a:effectLst/>
                      </a:endParaRPr>
                    </a:p>
                  </a:txBody>
                  <a:tcPr/>
                </a:tc>
                <a:tc>
                  <a:txBody>
                    <a:bodyPr/>
                    <a:lstStyle/>
                    <a:p>
                      <a:pPr lvl="0" algn="ctr">
                        <a:buNone/>
                      </a:pPr>
                      <a:r>
                        <a:rPr lang="en-US" sz="1800">
                          <a:effectLst/>
                        </a:rPr>
                        <a:t>1.4S​</a:t>
                      </a:r>
                      <a:endParaRPr lang="en-US">
                        <a:effectLst/>
                      </a:endParaRPr>
                    </a:p>
                  </a:txBody>
                  <a:tcPr/>
                </a:tc>
                <a:tc>
                  <a:txBody>
                    <a:bodyPr/>
                    <a:lstStyle/>
                    <a:p>
                      <a:pPr lvl="0" algn="ctr">
                        <a:buNone/>
                      </a:pPr>
                      <a:r>
                        <a:rPr lang="en-US" sz="1800">
                          <a:effectLst/>
                        </a:rPr>
                        <a:t>10,000​</a:t>
                      </a:r>
                      <a:endParaRPr lang="en-US">
                        <a:effectLst/>
                      </a:endParaRPr>
                    </a:p>
                  </a:txBody>
                  <a:tcPr/>
                </a:tc>
                <a:tc>
                  <a:txBody>
                    <a:bodyPr/>
                    <a:lstStyle/>
                    <a:p>
                      <a:pPr lvl="0" algn="ctr">
                        <a:buNone/>
                      </a:pPr>
                      <a:r>
                        <a:rPr lang="en-US" sz="1800">
                          <a:effectLst/>
                        </a:rPr>
                        <a:t>30kg​</a:t>
                      </a:r>
                      <a:endParaRPr lang="en-US">
                        <a:effectLst/>
                      </a:endParaRPr>
                    </a:p>
                  </a:txBody>
                  <a:tcPr/>
                </a:tc>
                <a:extLst>
                  <a:ext uri="{0D108BD9-81ED-4DB2-BD59-A6C34878D82A}">
                    <a16:rowId xmlns:a16="http://schemas.microsoft.com/office/drawing/2014/main" val="2945625034"/>
                  </a:ext>
                </a:extLst>
              </a:tr>
              <a:tr h="361950">
                <a:tc>
                  <a:txBody>
                    <a:bodyPr/>
                    <a:lstStyle/>
                    <a:p>
                      <a:pPr fontAlgn="base"/>
                      <a:r>
                        <a:rPr lang="en-US" sz="1800">
                          <a:effectLst/>
                        </a:rPr>
                        <a:t>Rds 5.56mm Ball ​</a:t>
                      </a:r>
                      <a:endParaRPr lang="en-US">
                        <a:effectLst/>
                      </a:endParaRPr>
                    </a:p>
                  </a:txBody>
                  <a:tcPr/>
                </a:tc>
                <a:tc>
                  <a:txBody>
                    <a:bodyPr/>
                    <a:lstStyle/>
                    <a:p>
                      <a:pPr algn="ctr" fontAlgn="base"/>
                      <a:r>
                        <a:rPr lang="en-US" sz="1800">
                          <a:effectLst/>
                        </a:rPr>
                        <a:t>1.4S​</a:t>
                      </a:r>
                      <a:endParaRPr lang="en-US">
                        <a:effectLst/>
                      </a:endParaRPr>
                    </a:p>
                  </a:txBody>
                  <a:tcPr/>
                </a:tc>
                <a:tc>
                  <a:txBody>
                    <a:bodyPr/>
                    <a:lstStyle/>
                    <a:p>
                      <a:pPr algn="ctr" fontAlgn="base"/>
                      <a:r>
                        <a:rPr lang="en-US" sz="1800">
                          <a:effectLst/>
                        </a:rPr>
                        <a:t>50,000​</a:t>
                      </a:r>
                      <a:endParaRPr lang="en-US">
                        <a:effectLst/>
                      </a:endParaRPr>
                    </a:p>
                  </a:txBody>
                  <a:tcPr/>
                </a:tc>
                <a:tc>
                  <a:txBody>
                    <a:bodyPr/>
                    <a:lstStyle/>
                    <a:p>
                      <a:pPr algn="ctr" fontAlgn="base"/>
                      <a:r>
                        <a:rPr lang="en-US" sz="1800">
                          <a:effectLst/>
                        </a:rPr>
                        <a:t>100kg​</a:t>
                      </a:r>
                      <a:endParaRPr lang="en-US">
                        <a:effectLst/>
                      </a:endParaRPr>
                    </a:p>
                  </a:txBody>
                  <a:tcPr/>
                </a:tc>
                <a:extLst>
                  <a:ext uri="{0D108BD9-81ED-4DB2-BD59-A6C34878D82A}">
                    <a16:rowId xmlns:a16="http://schemas.microsoft.com/office/drawing/2014/main" val="1144484148"/>
                  </a:ext>
                </a:extLst>
              </a:tr>
              <a:tr h="361950">
                <a:tc>
                  <a:txBody>
                    <a:bodyPr/>
                    <a:lstStyle/>
                    <a:p>
                      <a:pPr fontAlgn="base"/>
                      <a:r>
                        <a:rPr lang="en-US" sz="1800">
                          <a:effectLst/>
                        </a:rPr>
                        <a:t>Rds 9mm Ball ​</a:t>
                      </a:r>
                      <a:endParaRPr lang="en-US">
                        <a:effectLst/>
                      </a:endParaRPr>
                    </a:p>
                  </a:txBody>
                  <a:tcPr/>
                </a:tc>
                <a:tc>
                  <a:txBody>
                    <a:bodyPr/>
                    <a:lstStyle/>
                    <a:p>
                      <a:pPr algn="ctr" fontAlgn="base"/>
                      <a:r>
                        <a:rPr lang="en-US" sz="1800">
                          <a:effectLst/>
                        </a:rPr>
                        <a:t>1.4S​</a:t>
                      </a:r>
                      <a:endParaRPr lang="en-US">
                        <a:effectLst/>
                      </a:endParaRPr>
                    </a:p>
                  </a:txBody>
                  <a:tcPr/>
                </a:tc>
                <a:tc>
                  <a:txBody>
                    <a:bodyPr/>
                    <a:lstStyle/>
                    <a:p>
                      <a:pPr algn="ctr" fontAlgn="base"/>
                      <a:r>
                        <a:rPr lang="en-US" sz="1800">
                          <a:effectLst/>
                        </a:rPr>
                        <a:t>10,000​</a:t>
                      </a:r>
                      <a:endParaRPr lang="en-US">
                        <a:effectLst/>
                      </a:endParaRPr>
                    </a:p>
                  </a:txBody>
                  <a:tcPr/>
                </a:tc>
                <a:tc>
                  <a:txBody>
                    <a:bodyPr/>
                    <a:lstStyle/>
                    <a:p>
                      <a:pPr algn="ctr" fontAlgn="base"/>
                      <a:r>
                        <a:rPr lang="en-US" sz="1800">
                          <a:effectLst/>
                        </a:rPr>
                        <a:t>20kg​</a:t>
                      </a:r>
                      <a:endParaRPr lang="en-US">
                        <a:effectLst/>
                      </a:endParaRPr>
                    </a:p>
                  </a:txBody>
                  <a:tcPr/>
                </a:tc>
                <a:extLst>
                  <a:ext uri="{0D108BD9-81ED-4DB2-BD59-A6C34878D82A}">
                    <a16:rowId xmlns:a16="http://schemas.microsoft.com/office/drawing/2014/main" val="2373771113"/>
                  </a:ext>
                </a:extLst>
              </a:tr>
              <a:tr h="390525">
                <a:tc>
                  <a:txBody>
                    <a:bodyPr/>
                    <a:lstStyle/>
                    <a:p>
                      <a:pPr fontAlgn="base"/>
                      <a:r>
                        <a:rPr lang="en-US" sz="1800">
                          <a:effectLst/>
                        </a:rPr>
                        <a:t>Rds 84mm RCL HEAT​</a:t>
                      </a:r>
                      <a:endParaRPr lang="en-US">
                        <a:effectLst/>
                      </a:endParaRPr>
                    </a:p>
                  </a:txBody>
                  <a:tcPr/>
                </a:tc>
                <a:tc>
                  <a:txBody>
                    <a:bodyPr/>
                    <a:lstStyle/>
                    <a:p>
                      <a:pPr algn="ctr" fontAlgn="base"/>
                      <a:r>
                        <a:rPr lang="en-US" sz="1800">
                          <a:effectLst/>
                        </a:rPr>
                        <a:t>1.1E​</a:t>
                      </a:r>
                      <a:endParaRPr lang="en-US">
                        <a:effectLst/>
                      </a:endParaRPr>
                    </a:p>
                  </a:txBody>
                  <a:tcPr/>
                </a:tc>
                <a:tc>
                  <a:txBody>
                    <a:bodyPr/>
                    <a:lstStyle/>
                    <a:p>
                      <a:pPr algn="ctr" fontAlgn="base"/>
                      <a:r>
                        <a:rPr lang="en-US" sz="1800">
                          <a:effectLst/>
                        </a:rPr>
                        <a:t>75</a:t>
                      </a:r>
                      <a:endParaRPr lang="en-US" sz="1800" dirty="0">
                        <a:effectLst/>
                      </a:endParaRPr>
                    </a:p>
                  </a:txBody>
                  <a:tcPr/>
                </a:tc>
                <a:tc>
                  <a:txBody>
                    <a:bodyPr/>
                    <a:lstStyle/>
                    <a:p>
                      <a:pPr algn="ctr" fontAlgn="base"/>
                      <a:r>
                        <a:rPr lang="en-US" sz="1800">
                          <a:effectLst/>
                        </a:rPr>
                        <a:t>85kg​</a:t>
                      </a:r>
                      <a:endParaRPr lang="en-US">
                        <a:effectLst/>
                      </a:endParaRPr>
                    </a:p>
                  </a:txBody>
                  <a:tcPr/>
                </a:tc>
                <a:extLst>
                  <a:ext uri="{0D108BD9-81ED-4DB2-BD59-A6C34878D82A}">
                    <a16:rowId xmlns:a16="http://schemas.microsoft.com/office/drawing/2014/main" val="3481636803"/>
                  </a:ext>
                </a:extLst>
              </a:tr>
              <a:tr h="390525">
                <a:tc>
                  <a:txBody>
                    <a:bodyPr/>
                    <a:lstStyle/>
                    <a:p>
                      <a:pPr lvl="0">
                        <a:buNone/>
                      </a:pPr>
                      <a:r>
                        <a:rPr lang="en-US" sz="1800">
                          <a:effectLst/>
                        </a:rPr>
                        <a:t>Rds 84mm RCL ILLUM​</a:t>
                      </a:r>
                      <a:endParaRPr lang="en-US">
                        <a:effectLst/>
                      </a:endParaRPr>
                    </a:p>
                  </a:txBody>
                  <a:tcPr/>
                </a:tc>
                <a:tc>
                  <a:txBody>
                    <a:bodyPr/>
                    <a:lstStyle/>
                    <a:p>
                      <a:pPr lvl="0" algn="ctr">
                        <a:buNone/>
                      </a:pPr>
                      <a:r>
                        <a:rPr lang="en-US" sz="1800">
                          <a:effectLst/>
                        </a:rPr>
                        <a:t>1.2G​</a:t>
                      </a:r>
                      <a:endParaRPr lang="en-US">
                        <a:effectLst/>
                      </a:endParaRPr>
                    </a:p>
                  </a:txBody>
                  <a:tcPr/>
                </a:tc>
                <a:tc>
                  <a:txBody>
                    <a:bodyPr/>
                    <a:lstStyle/>
                    <a:p>
                      <a:pPr lvl="0" algn="ctr">
                        <a:buNone/>
                      </a:pPr>
                      <a:r>
                        <a:rPr lang="en-US" sz="1800">
                          <a:effectLst/>
                        </a:rPr>
                        <a:t>50​</a:t>
                      </a:r>
                      <a:endParaRPr lang="en-US">
                        <a:effectLst/>
                      </a:endParaRPr>
                    </a:p>
                  </a:txBody>
                  <a:tcPr/>
                </a:tc>
                <a:tc>
                  <a:txBody>
                    <a:bodyPr/>
                    <a:lstStyle/>
                    <a:p>
                      <a:pPr lvl="0" algn="ctr">
                        <a:buNone/>
                      </a:pPr>
                      <a:r>
                        <a:rPr lang="en-US" sz="1800">
                          <a:effectLst/>
                        </a:rPr>
                        <a:t>56kg​</a:t>
                      </a:r>
                      <a:endParaRPr lang="en-US">
                        <a:effectLst/>
                      </a:endParaRPr>
                    </a:p>
                  </a:txBody>
                  <a:tcPr/>
                </a:tc>
                <a:extLst>
                  <a:ext uri="{0D108BD9-81ED-4DB2-BD59-A6C34878D82A}">
                    <a16:rowId xmlns:a16="http://schemas.microsoft.com/office/drawing/2014/main" val="4252636342"/>
                  </a:ext>
                </a:extLst>
              </a:tr>
              <a:tr h="390525">
                <a:tc>
                  <a:txBody>
                    <a:bodyPr/>
                    <a:lstStyle/>
                    <a:p>
                      <a:pPr fontAlgn="base"/>
                      <a:r>
                        <a:rPr lang="en-US" sz="1800">
                          <a:effectLst/>
                        </a:rPr>
                        <a:t>CTGS 40x46mm HEAT​</a:t>
                      </a:r>
                      <a:endParaRPr lang="en-US">
                        <a:effectLst/>
                      </a:endParaRPr>
                    </a:p>
                  </a:txBody>
                  <a:tcPr/>
                </a:tc>
                <a:tc>
                  <a:txBody>
                    <a:bodyPr/>
                    <a:lstStyle/>
                    <a:p>
                      <a:pPr algn="ctr" fontAlgn="base"/>
                      <a:r>
                        <a:rPr lang="en-US" sz="1800">
                          <a:effectLst/>
                        </a:rPr>
                        <a:t>1.2E​</a:t>
                      </a:r>
                      <a:endParaRPr lang="en-US">
                        <a:effectLst/>
                      </a:endParaRPr>
                    </a:p>
                  </a:txBody>
                  <a:tcPr/>
                </a:tc>
                <a:tc>
                  <a:txBody>
                    <a:bodyPr/>
                    <a:lstStyle/>
                    <a:p>
                      <a:pPr algn="ctr" fontAlgn="base"/>
                      <a:r>
                        <a:rPr lang="en-US" sz="1800">
                          <a:effectLst/>
                        </a:rPr>
                        <a:t>200​</a:t>
                      </a:r>
                      <a:endParaRPr lang="en-US">
                        <a:effectLst/>
                      </a:endParaRPr>
                    </a:p>
                  </a:txBody>
                  <a:tcPr/>
                </a:tc>
                <a:tc>
                  <a:txBody>
                    <a:bodyPr/>
                    <a:lstStyle/>
                    <a:p>
                      <a:pPr algn="ctr" fontAlgn="base"/>
                      <a:r>
                        <a:rPr lang="en-US" sz="1800">
                          <a:effectLst/>
                        </a:rPr>
                        <a:t>120kg​</a:t>
                      </a:r>
                      <a:endParaRPr lang="en-US">
                        <a:effectLst/>
                      </a:endParaRPr>
                    </a:p>
                  </a:txBody>
                  <a:tcPr/>
                </a:tc>
                <a:extLst>
                  <a:ext uri="{0D108BD9-81ED-4DB2-BD59-A6C34878D82A}">
                    <a16:rowId xmlns:a16="http://schemas.microsoft.com/office/drawing/2014/main" val="1623245839"/>
                  </a:ext>
                </a:extLst>
              </a:tr>
              <a:tr h="390525">
                <a:tc>
                  <a:txBody>
                    <a:bodyPr/>
                    <a:lstStyle/>
                    <a:p>
                      <a:pPr fontAlgn="base"/>
                      <a:r>
                        <a:rPr lang="en-US" sz="1800">
                          <a:effectLst/>
                        </a:rPr>
                        <a:t>Gren 66mm Smoke Screen​</a:t>
                      </a:r>
                      <a:endParaRPr lang="en-US">
                        <a:effectLst/>
                      </a:endParaRPr>
                    </a:p>
                  </a:txBody>
                  <a:tcPr/>
                </a:tc>
                <a:tc>
                  <a:txBody>
                    <a:bodyPr/>
                    <a:lstStyle/>
                    <a:p>
                      <a:pPr algn="ctr" fontAlgn="base"/>
                      <a:r>
                        <a:rPr lang="en-US" sz="1800">
                          <a:effectLst/>
                        </a:rPr>
                        <a:t>1.3G​</a:t>
                      </a:r>
                      <a:endParaRPr lang="en-US">
                        <a:effectLst/>
                      </a:endParaRPr>
                    </a:p>
                  </a:txBody>
                  <a:tcPr/>
                </a:tc>
                <a:tc>
                  <a:txBody>
                    <a:bodyPr/>
                    <a:lstStyle/>
                    <a:p>
                      <a:pPr algn="ctr" fontAlgn="base"/>
                      <a:r>
                        <a:rPr lang="en-US" sz="1800">
                          <a:effectLst/>
                        </a:rPr>
                        <a:t>250​</a:t>
                      </a:r>
                      <a:endParaRPr lang="en-US">
                        <a:effectLst/>
                      </a:endParaRPr>
                    </a:p>
                  </a:txBody>
                  <a:tcPr/>
                </a:tc>
                <a:tc>
                  <a:txBody>
                    <a:bodyPr/>
                    <a:lstStyle/>
                    <a:p>
                      <a:pPr algn="ctr" fontAlgn="base"/>
                      <a:r>
                        <a:rPr lang="en-US" sz="1800">
                          <a:effectLst/>
                        </a:rPr>
                        <a:t>82kg​</a:t>
                      </a:r>
                      <a:endParaRPr lang="en-US">
                        <a:effectLst/>
                      </a:endParaRPr>
                    </a:p>
                  </a:txBody>
                  <a:tcPr/>
                </a:tc>
                <a:extLst>
                  <a:ext uri="{0D108BD9-81ED-4DB2-BD59-A6C34878D82A}">
                    <a16:rowId xmlns:a16="http://schemas.microsoft.com/office/drawing/2014/main" val="64012130"/>
                  </a:ext>
                </a:extLst>
              </a:tr>
              <a:tr h="390525">
                <a:tc>
                  <a:txBody>
                    <a:bodyPr/>
                    <a:lstStyle/>
                    <a:p>
                      <a:pPr fontAlgn="base"/>
                      <a:r>
                        <a:rPr lang="en-US" sz="1800">
                          <a:effectLst/>
                        </a:rPr>
                        <a:t>Bombs 60mm Mortar HE​</a:t>
                      </a:r>
                      <a:endParaRPr lang="en-US">
                        <a:effectLst/>
                      </a:endParaRPr>
                    </a:p>
                  </a:txBody>
                  <a:tcPr/>
                </a:tc>
                <a:tc>
                  <a:txBody>
                    <a:bodyPr/>
                    <a:lstStyle/>
                    <a:p>
                      <a:pPr algn="ctr" fontAlgn="base"/>
                      <a:r>
                        <a:rPr lang="en-US" sz="1800">
                          <a:effectLst/>
                        </a:rPr>
                        <a:t>1.1F​</a:t>
                      </a:r>
                      <a:endParaRPr lang="en-US">
                        <a:effectLst/>
                      </a:endParaRPr>
                    </a:p>
                  </a:txBody>
                  <a:tcPr/>
                </a:tc>
                <a:tc>
                  <a:txBody>
                    <a:bodyPr/>
                    <a:lstStyle/>
                    <a:p>
                      <a:pPr algn="ctr" fontAlgn="base"/>
                      <a:r>
                        <a:rPr lang="en-US" sz="1800">
                          <a:effectLst/>
                        </a:rPr>
                        <a:t>550</a:t>
                      </a:r>
                      <a:endParaRPr lang="en-US" sz="1800" dirty="0">
                        <a:effectLst/>
                      </a:endParaRPr>
                    </a:p>
                  </a:txBody>
                  <a:tcPr/>
                </a:tc>
                <a:tc>
                  <a:txBody>
                    <a:bodyPr/>
                    <a:lstStyle/>
                    <a:p>
                      <a:pPr algn="ctr" fontAlgn="base"/>
                      <a:r>
                        <a:rPr lang="en-US" sz="1800">
                          <a:effectLst/>
                        </a:rPr>
                        <a:t>166kg​</a:t>
                      </a:r>
                      <a:endParaRPr lang="en-US">
                        <a:effectLst/>
                      </a:endParaRPr>
                    </a:p>
                  </a:txBody>
                  <a:tcPr/>
                </a:tc>
                <a:extLst>
                  <a:ext uri="{0D108BD9-81ED-4DB2-BD59-A6C34878D82A}">
                    <a16:rowId xmlns:a16="http://schemas.microsoft.com/office/drawing/2014/main" val="2719581838"/>
                  </a:ext>
                </a:extLst>
              </a:tr>
              <a:tr h="390525">
                <a:tc>
                  <a:txBody>
                    <a:bodyPr/>
                    <a:lstStyle/>
                    <a:p>
                      <a:pPr lvl="0">
                        <a:buNone/>
                      </a:pPr>
                      <a:r>
                        <a:rPr lang="en-US" sz="1800">
                          <a:effectLst/>
                        </a:rPr>
                        <a:t>Bombs 60mm Mortar SMK​</a:t>
                      </a:r>
                      <a:endParaRPr lang="en-US">
                        <a:effectLst/>
                      </a:endParaRPr>
                    </a:p>
                  </a:txBody>
                  <a:tcPr/>
                </a:tc>
                <a:tc>
                  <a:txBody>
                    <a:bodyPr/>
                    <a:lstStyle/>
                    <a:p>
                      <a:pPr lvl="0" algn="ctr">
                        <a:buNone/>
                      </a:pPr>
                      <a:r>
                        <a:rPr lang="en-US" sz="1800">
                          <a:effectLst/>
                        </a:rPr>
                        <a:t>1.3G​</a:t>
                      </a:r>
                      <a:endParaRPr lang="en-US">
                        <a:effectLst/>
                      </a:endParaRPr>
                    </a:p>
                  </a:txBody>
                  <a:tcPr/>
                </a:tc>
                <a:tc>
                  <a:txBody>
                    <a:bodyPr/>
                    <a:lstStyle/>
                    <a:p>
                      <a:pPr lvl="0" algn="ctr">
                        <a:buNone/>
                      </a:pPr>
                      <a:r>
                        <a:rPr lang="en-US" sz="1800">
                          <a:effectLst/>
                        </a:rPr>
                        <a:t>200​</a:t>
                      </a:r>
                      <a:endParaRPr lang="en-US">
                        <a:effectLst/>
                      </a:endParaRPr>
                    </a:p>
                  </a:txBody>
                  <a:tcPr/>
                </a:tc>
                <a:tc>
                  <a:txBody>
                    <a:bodyPr/>
                    <a:lstStyle/>
                    <a:p>
                      <a:pPr lvl="0" algn="ctr">
                        <a:buNone/>
                      </a:pPr>
                      <a:r>
                        <a:rPr lang="en-US" sz="1800">
                          <a:effectLst/>
                        </a:rPr>
                        <a:t>60kg​</a:t>
                      </a:r>
                      <a:endParaRPr lang="en-US">
                        <a:effectLst/>
                      </a:endParaRPr>
                    </a:p>
                  </a:txBody>
                  <a:tcPr/>
                </a:tc>
                <a:extLst>
                  <a:ext uri="{0D108BD9-81ED-4DB2-BD59-A6C34878D82A}">
                    <a16:rowId xmlns:a16="http://schemas.microsoft.com/office/drawing/2014/main" val="3951054634"/>
                  </a:ext>
                </a:extLst>
              </a:tr>
              <a:tr h="390525">
                <a:tc>
                  <a:txBody>
                    <a:bodyPr/>
                    <a:lstStyle/>
                    <a:p>
                      <a:pPr fontAlgn="base"/>
                      <a:r>
                        <a:rPr lang="en-US" sz="1800">
                          <a:effectLst/>
                        </a:rPr>
                        <a:t>Gren HE​</a:t>
                      </a:r>
                      <a:endParaRPr lang="en-US">
                        <a:effectLst/>
                      </a:endParaRPr>
                    </a:p>
                  </a:txBody>
                  <a:tcPr/>
                </a:tc>
                <a:tc>
                  <a:txBody>
                    <a:bodyPr/>
                    <a:lstStyle/>
                    <a:p>
                      <a:pPr algn="ctr" fontAlgn="base"/>
                      <a:r>
                        <a:rPr lang="en-US" sz="1800">
                          <a:effectLst/>
                        </a:rPr>
                        <a:t>1.1D​</a:t>
                      </a:r>
                      <a:endParaRPr lang="en-US">
                        <a:effectLst/>
                      </a:endParaRPr>
                    </a:p>
                  </a:txBody>
                  <a:tcPr/>
                </a:tc>
                <a:tc>
                  <a:txBody>
                    <a:bodyPr/>
                    <a:lstStyle/>
                    <a:p>
                      <a:pPr algn="ctr" fontAlgn="base"/>
                      <a:r>
                        <a:rPr lang="en-US" sz="1800">
                          <a:effectLst/>
                        </a:rPr>
                        <a:t>400​</a:t>
                      </a:r>
                      <a:endParaRPr lang="en-US">
                        <a:effectLst/>
                      </a:endParaRPr>
                    </a:p>
                  </a:txBody>
                  <a:tcPr/>
                </a:tc>
                <a:tc>
                  <a:txBody>
                    <a:bodyPr/>
                    <a:lstStyle/>
                    <a:p>
                      <a:pPr algn="ctr" fontAlgn="base"/>
                      <a:r>
                        <a:rPr lang="en-US" sz="1800">
                          <a:effectLst/>
                        </a:rPr>
                        <a:t>24kg​</a:t>
                      </a:r>
                      <a:endParaRPr lang="en-US">
                        <a:effectLst/>
                      </a:endParaRPr>
                    </a:p>
                  </a:txBody>
                  <a:tcPr/>
                </a:tc>
                <a:extLst>
                  <a:ext uri="{0D108BD9-81ED-4DB2-BD59-A6C34878D82A}">
                    <a16:rowId xmlns:a16="http://schemas.microsoft.com/office/drawing/2014/main" val="1474684085"/>
                  </a:ext>
                </a:extLst>
              </a:tr>
              <a:tr h="390525">
                <a:tc>
                  <a:txBody>
                    <a:bodyPr/>
                    <a:lstStyle/>
                    <a:p>
                      <a:pPr fontAlgn="base"/>
                      <a:r>
                        <a:rPr lang="en-US" sz="1800">
                          <a:effectLst/>
                        </a:rPr>
                        <a:t>TNT Charge (500g)​</a:t>
                      </a:r>
                      <a:endParaRPr lang="en-US">
                        <a:effectLst/>
                      </a:endParaRPr>
                    </a:p>
                  </a:txBody>
                  <a:tcPr/>
                </a:tc>
                <a:tc>
                  <a:txBody>
                    <a:bodyPr/>
                    <a:lstStyle/>
                    <a:p>
                      <a:pPr algn="ctr" fontAlgn="base"/>
                      <a:r>
                        <a:rPr lang="en-US" sz="1800">
                          <a:effectLst/>
                        </a:rPr>
                        <a:t>1.1D​</a:t>
                      </a:r>
                      <a:endParaRPr lang="en-US">
                        <a:effectLst/>
                      </a:endParaRPr>
                    </a:p>
                  </a:txBody>
                  <a:tcPr/>
                </a:tc>
                <a:tc>
                  <a:txBody>
                    <a:bodyPr/>
                    <a:lstStyle/>
                    <a:p>
                      <a:pPr algn="ctr" fontAlgn="base"/>
                      <a:r>
                        <a:rPr lang="en-US" sz="1800">
                          <a:effectLst/>
                        </a:rPr>
                        <a:t>200​</a:t>
                      </a:r>
                      <a:endParaRPr lang="en-US">
                        <a:effectLst/>
                      </a:endParaRPr>
                    </a:p>
                  </a:txBody>
                  <a:tcPr/>
                </a:tc>
                <a:tc>
                  <a:txBody>
                    <a:bodyPr/>
                    <a:lstStyle/>
                    <a:p>
                      <a:pPr algn="ctr" fontAlgn="base"/>
                      <a:r>
                        <a:rPr lang="en-US" sz="1800">
                          <a:effectLst/>
                        </a:rPr>
                        <a:t>100kg​</a:t>
                      </a:r>
                      <a:endParaRPr lang="en-US">
                        <a:effectLst/>
                      </a:endParaRPr>
                    </a:p>
                  </a:txBody>
                  <a:tcPr/>
                </a:tc>
                <a:extLst>
                  <a:ext uri="{0D108BD9-81ED-4DB2-BD59-A6C34878D82A}">
                    <a16:rowId xmlns:a16="http://schemas.microsoft.com/office/drawing/2014/main" val="169480962"/>
                  </a:ext>
                </a:extLst>
              </a:tr>
              <a:tr h="390525">
                <a:tc>
                  <a:txBody>
                    <a:bodyPr/>
                    <a:lstStyle/>
                    <a:p>
                      <a:pPr fontAlgn="base"/>
                      <a:r>
                        <a:rPr lang="en-US" sz="1800">
                          <a:effectLst/>
                        </a:rPr>
                        <a:t>Detonators​</a:t>
                      </a:r>
                      <a:endParaRPr lang="en-US">
                        <a:effectLst/>
                      </a:endParaRPr>
                    </a:p>
                  </a:txBody>
                  <a:tcPr/>
                </a:tc>
                <a:tc>
                  <a:txBody>
                    <a:bodyPr/>
                    <a:lstStyle/>
                    <a:p>
                      <a:pPr algn="ctr" fontAlgn="base"/>
                      <a:r>
                        <a:rPr lang="en-US" sz="1800">
                          <a:effectLst/>
                        </a:rPr>
                        <a:t>1.1B​</a:t>
                      </a:r>
                      <a:endParaRPr lang="en-US">
                        <a:effectLst/>
                      </a:endParaRPr>
                    </a:p>
                  </a:txBody>
                  <a:tcPr/>
                </a:tc>
                <a:tc>
                  <a:txBody>
                    <a:bodyPr/>
                    <a:lstStyle/>
                    <a:p>
                      <a:pPr algn="ctr" fontAlgn="base"/>
                      <a:r>
                        <a:rPr lang="en-US" sz="1800">
                          <a:effectLst/>
                        </a:rPr>
                        <a:t>500​</a:t>
                      </a:r>
                      <a:endParaRPr lang="en-US">
                        <a:effectLst/>
                      </a:endParaRPr>
                    </a:p>
                  </a:txBody>
                  <a:tcPr/>
                </a:tc>
                <a:tc>
                  <a:txBody>
                    <a:bodyPr/>
                    <a:lstStyle/>
                    <a:p>
                      <a:pPr algn="ctr" fontAlgn="base"/>
                      <a:r>
                        <a:rPr lang="en-US" sz="1800">
                          <a:effectLst/>
                        </a:rPr>
                        <a:t>0.1kg​</a:t>
                      </a:r>
                      <a:endParaRPr lang="en-US">
                        <a:effectLst/>
                      </a:endParaRPr>
                    </a:p>
                  </a:txBody>
                  <a:tcPr/>
                </a:tc>
                <a:extLst>
                  <a:ext uri="{0D108BD9-81ED-4DB2-BD59-A6C34878D82A}">
                    <a16:rowId xmlns:a16="http://schemas.microsoft.com/office/drawing/2014/main" val="1480523459"/>
                  </a:ext>
                </a:extLst>
              </a:tr>
            </a:tbl>
          </a:graphicData>
        </a:graphic>
      </p:graphicFrame>
      <p:pic>
        <p:nvPicPr>
          <p:cNvPr id="7" name="Graphic 4" descr="Document with solid fill">
            <a:extLst>
              <a:ext uri="{FF2B5EF4-FFF2-40B4-BE49-F238E27FC236}">
                <a16:creationId xmlns:a16="http://schemas.microsoft.com/office/drawing/2014/main" id="{B9EE7C52-97FB-42C9-B1BD-E09655B354B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86738" y="364331"/>
            <a:ext cx="557213" cy="557213"/>
          </a:xfrm>
          <a:prstGeom prst="rect">
            <a:avLst/>
          </a:prstGeom>
        </p:spPr>
      </p:pic>
      <p:sp>
        <p:nvSpPr>
          <p:cNvPr id="9" name="TextBox 8">
            <a:extLst>
              <a:ext uri="{FF2B5EF4-FFF2-40B4-BE49-F238E27FC236}">
                <a16:creationId xmlns:a16="http://schemas.microsoft.com/office/drawing/2014/main" id="{1F559285-AD75-42C4-9D91-FF90F26399B0}"/>
              </a:ext>
            </a:extLst>
          </p:cNvPr>
          <p:cNvSpPr txBox="1"/>
          <p:nvPr/>
        </p:nvSpPr>
        <p:spPr>
          <a:xfrm>
            <a:off x="6743700" y="4572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See Handout</a:t>
            </a:r>
          </a:p>
        </p:txBody>
      </p:sp>
    </p:spTree>
    <p:extLst>
      <p:ext uri="{BB962C8B-B14F-4D97-AF65-F5344CB8AC3E}">
        <p14:creationId xmlns:p14="http://schemas.microsoft.com/office/powerpoint/2010/main" val="34388254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AD79-51D6-D942-B7E4-99E37F4B9725}"/>
              </a:ext>
            </a:extLst>
          </p:cNvPr>
          <p:cNvSpPr>
            <a:spLocks noGrp="1"/>
          </p:cNvSpPr>
          <p:nvPr>
            <p:ph type="title"/>
          </p:nvPr>
        </p:nvSpPr>
        <p:spPr/>
        <p:txBody>
          <a:bodyPr/>
          <a:lstStyle/>
          <a:p>
            <a:r>
              <a:rPr lang="en-GB">
                <a:solidFill>
                  <a:srgbClr val="FFFFFF"/>
                </a:solidFill>
                <a:cs typeface="Arial" panose="020B0604020202020204" pitchFamily="34" charset="0"/>
                <a:sym typeface="Century Gothic"/>
              </a:rPr>
              <a:t>Lesson overview</a:t>
            </a:r>
            <a:endParaRPr lang="en-IE"/>
          </a:p>
        </p:txBody>
      </p:sp>
      <p:graphicFrame>
        <p:nvGraphicFramePr>
          <p:cNvPr id="13" name="SmartArt Placeholder 12">
            <a:extLst>
              <a:ext uri="{FF2B5EF4-FFF2-40B4-BE49-F238E27FC236}">
                <a16:creationId xmlns:a16="http://schemas.microsoft.com/office/drawing/2014/main" id="{412ADE43-E8DE-B94C-886D-2046E14C4BC4}"/>
              </a:ext>
            </a:extLst>
          </p:cNvPr>
          <p:cNvGraphicFramePr>
            <a:graphicFrameLocks noGrp="1"/>
          </p:cNvGraphicFramePr>
          <p:nvPr>
            <p:ph type="dgm" sz="quarter" idx="10"/>
            <p:extLst>
              <p:ext uri="{D42A27DB-BD31-4B8C-83A1-F6EECF244321}">
                <p14:modId xmlns:p14="http://schemas.microsoft.com/office/powerpoint/2010/main" val="966671167"/>
              </p:ext>
            </p:extLst>
          </p:nvPr>
        </p:nvGraphicFramePr>
        <p:xfrm>
          <a:off x="3976688" y="1183839"/>
          <a:ext cx="4905375" cy="45591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969875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7C369E-0B27-614F-968D-53702CCB1BAD}"/>
              </a:ext>
            </a:extLst>
          </p:cNvPr>
          <p:cNvSpPr>
            <a:spLocks noGrp="1"/>
          </p:cNvSpPr>
          <p:nvPr>
            <p:ph type="body" sz="quarter" idx="10"/>
          </p:nvPr>
        </p:nvSpPr>
        <p:spPr/>
        <p:txBody>
          <a:bodyPr/>
          <a:lstStyle/>
          <a:p>
            <a:pPr lvl="0">
              <a:spcBef>
                <a:spcPts val="0"/>
              </a:spcBef>
              <a:buClr>
                <a:srgbClr val="FFFFFF"/>
              </a:buClr>
              <a:buSzPts val="2400"/>
            </a:pPr>
            <a:r>
              <a:rPr lang="en-GB">
                <a:solidFill>
                  <a:srgbClr val="FFFFFF"/>
                </a:solidFill>
                <a:latin typeface="Arial"/>
                <a:ea typeface="Arial"/>
                <a:cs typeface="Arial"/>
                <a:sym typeface="Arial"/>
              </a:rPr>
              <a:t>Weapons and Ammunition Management in UN Peace Operations</a:t>
            </a:r>
            <a:endParaRPr lang="en-GB"/>
          </a:p>
          <a:p>
            <a:endParaRPr lang="en-IE"/>
          </a:p>
        </p:txBody>
      </p:sp>
      <p:sp>
        <p:nvSpPr>
          <p:cNvPr id="3" name="Text Placeholder 2">
            <a:extLst>
              <a:ext uri="{FF2B5EF4-FFF2-40B4-BE49-F238E27FC236}">
                <a16:creationId xmlns:a16="http://schemas.microsoft.com/office/drawing/2014/main" id="{59C403A0-630B-1A46-9DE2-ECA2A968EFDB}"/>
              </a:ext>
            </a:extLst>
          </p:cNvPr>
          <p:cNvSpPr>
            <a:spLocks noGrp="1"/>
          </p:cNvSpPr>
          <p:nvPr>
            <p:ph type="body" sz="quarter" idx="11"/>
          </p:nvPr>
        </p:nvSpPr>
        <p:spPr/>
        <p:txBody>
          <a:bodyPr/>
          <a:lstStyle/>
          <a:p>
            <a:r>
              <a:rPr lang="en-IE"/>
              <a:t>Look Ahead:</a:t>
            </a:r>
            <a:br>
              <a:rPr lang="en-IE"/>
            </a:br>
            <a:r>
              <a:rPr lang="en-GB"/>
              <a:t>Transporting Ammunition on UN Operations</a:t>
            </a:r>
            <a:endParaRPr lang="en-IE"/>
          </a:p>
          <a:p>
            <a:endParaRPr lang="en-IE"/>
          </a:p>
          <a:p>
            <a:endParaRPr lang="en-IE"/>
          </a:p>
          <a:p>
            <a:endParaRPr lang="en-IE"/>
          </a:p>
          <a:p>
            <a:endParaRPr lang="en-IE"/>
          </a:p>
          <a:p>
            <a:endParaRPr lang="en-IE"/>
          </a:p>
          <a:p>
            <a:endParaRPr lang="en-IE"/>
          </a:p>
        </p:txBody>
      </p:sp>
    </p:spTree>
    <p:extLst>
      <p:ext uri="{BB962C8B-B14F-4D97-AF65-F5344CB8AC3E}">
        <p14:creationId xmlns:p14="http://schemas.microsoft.com/office/powerpoint/2010/main" val="153916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9FD27-116B-3343-9359-76100EB538EE}"/>
              </a:ext>
            </a:extLst>
          </p:cNvPr>
          <p:cNvSpPr>
            <a:spLocks noGrp="1"/>
          </p:cNvSpPr>
          <p:nvPr>
            <p:ph type="title"/>
          </p:nvPr>
        </p:nvSpPr>
        <p:spPr/>
        <p:txBody>
          <a:bodyPr/>
          <a:lstStyle/>
          <a:p>
            <a:pPr algn="ctr"/>
            <a:r>
              <a:rPr lang="en-IE"/>
              <a:t>What is an Explosive Event?</a:t>
            </a:r>
          </a:p>
        </p:txBody>
      </p:sp>
      <p:sp>
        <p:nvSpPr>
          <p:cNvPr id="3" name="Content Placeholder 2">
            <a:extLst>
              <a:ext uri="{FF2B5EF4-FFF2-40B4-BE49-F238E27FC236}">
                <a16:creationId xmlns:a16="http://schemas.microsoft.com/office/drawing/2014/main" id="{FEB59D9D-14ED-3B43-A744-3D68A7DA18A4}"/>
              </a:ext>
            </a:extLst>
          </p:cNvPr>
          <p:cNvSpPr>
            <a:spLocks noGrp="1"/>
          </p:cNvSpPr>
          <p:nvPr>
            <p:ph sz="half" idx="2"/>
          </p:nvPr>
        </p:nvSpPr>
        <p:spPr/>
        <p:txBody>
          <a:bodyPr/>
          <a:lstStyle/>
          <a:p>
            <a:pPr marL="0" indent="0" algn="ctr">
              <a:buNone/>
            </a:pPr>
            <a:r>
              <a:rPr lang="en-IE" i="1"/>
              <a:t>“…an unexpected and undesired initiation of an explosive substance or article within an ammunition depot leading to significant or catastrophic consequences.”</a:t>
            </a:r>
            <a:endParaRPr lang="en-IE" sz="2800" i="1"/>
          </a:p>
          <a:p>
            <a:pPr marL="0" indent="0">
              <a:buNone/>
            </a:pPr>
            <a:endParaRPr lang="en-IE" sz="2800"/>
          </a:p>
        </p:txBody>
      </p:sp>
    </p:spTree>
    <p:extLst>
      <p:ext uri="{BB962C8B-B14F-4D97-AF65-F5344CB8AC3E}">
        <p14:creationId xmlns:p14="http://schemas.microsoft.com/office/powerpoint/2010/main" val="372297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9FD27-116B-3343-9359-76100EB538EE}"/>
              </a:ext>
            </a:extLst>
          </p:cNvPr>
          <p:cNvSpPr>
            <a:spLocks noGrp="1"/>
          </p:cNvSpPr>
          <p:nvPr>
            <p:ph type="title"/>
          </p:nvPr>
        </p:nvSpPr>
        <p:spPr/>
        <p:txBody>
          <a:bodyPr/>
          <a:lstStyle/>
          <a:p>
            <a:pPr algn="ctr"/>
            <a:r>
              <a:rPr lang="en-IE"/>
              <a:t>What is Explosive Safety?</a:t>
            </a:r>
          </a:p>
        </p:txBody>
      </p:sp>
      <p:sp>
        <p:nvSpPr>
          <p:cNvPr id="3" name="Content Placeholder 2">
            <a:extLst>
              <a:ext uri="{FF2B5EF4-FFF2-40B4-BE49-F238E27FC236}">
                <a16:creationId xmlns:a16="http://schemas.microsoft.com/office/drawing/2014/main" id="{FEB59D9D-14ED-3B43-A744-3D68A7DA18A4}"/>
              </a:ext>
            </a:extLst>
          </p:cNvPr>
          <p:cNvSpPr>
            <a:spLocks noGrp="1"/>
          </p:cNvSpPr>
          <p:nvPr>
            <p:ph sz="half" idx="2"/>
          </p:nvPr>
        </p:nvSpPr>
        <p:spPr/>
        <p:txBody>
          <a:bodyPr/>
          <a:lstStyle/>
          <a:p>
            <a:pPr marL="371475" indent="-371475"/>
            <a:r>
              <a:rPr lang="en-IE" sz="2800"/>
              <a:t>Ageing, unstable and excess conventional ammunition stockpiles pose the dual risks of </a:t>
            </a:r>
            <a:r>
              <a:rPr lang="en-IE" sz="2800" b="1"/>
              <a:t>accidental explosions at munition sites.</a:t>
            </a:r>
            <a:endParaRPr lang="en-IE" sz="2800"/>
          </a:p>
          <a:p>
            <a:pPr marL="371475" indent="-371475"/>
            <a:endParaRPr lang="en-IE" sz="3200"/>
          </a:p>
          <a:p>
            <a:pPr marL="371475" indent="-371475"/>
            <a:r>
              <a:rPr lang="en-IE" sz="2800"/>
              <a:t>There is a need  for a robust, effective and integrated risk management system.</a:t>
            </a:r>
          </a:p>
          <a:p>
            <a:pPr marL="371475" indent="-371475"/>
            <a:endParaRPr lang="en-IE" sz="2800"/>
          </a:p>
          <a:p>
            <a:pPr marL="371475" indent="-371475"/>
            <a:r>
              <a:rPr lang="en-IE" sz="2800"/>
              <a:t>Risk assessments will involve a combination of both qualitative and quantitative risk assessment methods.</a:t>
            </a:r>
            <a:endParaRPr lang="en-IE" sz="2000"/>
          </a:p>
          <a:p>
            <a:endParaRPr lang="en-IE" sz="2800"/>
          </a:p>
        </p:txBody>
      </p:sp>
    </p:spTree>
    <p:extLst>
      <p:ext uri="{BB962C8B-B14F-4D97-AF65-F5344CB8AC3E}">
        <p14:creationId xmlns:p14="http://schemas.microsoft.com/office/powerpoint/2010/main" val="2563316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9FD27-116B-3343-9359-76100EB538EE}"/>
              </a:ext>
            </a:extLst>
          </p:cNvPr>
          <p:cNvSpPr>
            <a:spLocks noGrp="1"/>
          </p:cNvSpPr>
          <p:nvPr>
            <p:ph type="title"/>
          </p:nvPr>
        </p:nvSpPr>
        <p:spPr/>
        <p:txBody>
          <a:bodyPr/>
          <a:lstStyle/>
          <a:p>
            <a:pPr algn="ctr"/>
            <a:r>
              <a:rPr lang="en-IE"/>
              <a:t>Concept of Explosive Safety</a:t>
            </a:r>
          </a:p>
        </p:txBody>
      </p:sp>
      <p:sp>
        <p:nvSpPr>
          <p:cNvPr id="3" name="Content Placeholder 2">
            <a:extLst>
              <a:ext uri="{FF2B5EF4-FFF2-40B4-BE49-F238E27FC236}">
                <a16:creationId xmlns:a16="http://schemas.microsoft.com/office/drawing/2014/main" id="{FEB59D9D-14ED-3B43-A744-3D68A7DA18A4}"/>
              </a:ext>
            </a:extLst>
          </p:cNvPr>
          <p:cNvSpPr>
            <a:spLocks noGrp="1"/>
          </p:cNvSpPr>
          <p:nvPr>
            <p:ph sz="half" idx="2"/>
          </p:nvPr>
        </p:nvSpPr>
        <p:spPr/>
        <p:txBody>
          <a:bodyPr/>
          <a:lstStyle/>
          <a:p>
            <a:pPr marL="371475" indent="-371475"/>
            <a:r>
              <a:rPr lang="en-IE"/>
              <a:t>Safety is achieved by reducing risk to a </a:t>
            </a:r>
            <a:r>
              <a:rPr lang="en-IE" u="sng"/>
              <a:t>tolerable level </a:t>
            </a:r>
          </a:p>
          <a:p>
            <a:pPr marL="371475" indent="-371475"/>
            <a:endParaRPr lang="en-IE" sz="2800"/>
          </a:p>
          <a:p>
            <a:pPr marL="371475" indent="-371475"/>
            <a:r>
              <a:rPr lang="en-IE"/>
              <a:t>There can be no absolute safety; some risk will remain:</a:t>
            </a:r>
          </a:p>
          <a:p>
            <a:pPr marL="896938" lvl="1" indent="-525463">
              <a:buFont typeface="Courier New" panose="02070309020205020404" pitchFamily="49" charset="0"/>
              <a:buChar char="o"/>
            </a:pPr>
            <a:r>
              <a:rPr lang="en-IE"/>
              <a:t>this is the residual risk </a:t>
            </a:r>
            <a:endParaRPr lang="en-IE" sz="2800"/>
          </a:p>
          <a:p>
            <a:endParaRPr lang="en-IE" sz="2800"/>
          </a:p>
        </p:txBody>
      </p:sp>
    </p:spTree>
    <p:extLst>
      <p:ext uri="{BB962C8B-B14F-4D97-AF65-F5344CB8AC3E}">
        <p14:creationId xmlns:p14="http://schemas.microsoft.com/office/powerpoint/2010/main" val="1826446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8A4B071-FDED-F945-8A9E-E70CC473A48D}"/>
              </a:ext>
            </a:extLst>
          </p:cNvPr>
          <p:cNvSpPr>
            <a:spLocks noGrp="1"/>
          </p:cNvSpPr>
          <p:nvPr>
            <p:ph sz="half" idx="2"/>
          </p:nvPr>
        </p:nvSpPr>
        <p:spPr>
          <a:xfrm>
            <a:off x="629841" y="1365956"/>
            <a:ext cx="7886699" cy="4823707"/>
          </a:xfrm>
        </p:spPr>
        <p:txBody>
          <a:bodyPr/>
          <a:lstStyle/>
          <a:p>
            <a:pPr marL="371475" indent="-371475"/>
            <a:r>
              <a:rPr lang="en-IE"/>
              <a:t>What types of serious events can occur?</a:t>
            </a:r>
          </a:p>
          <a:p>
            <a:pPr marL="371475" indent="-371475"/>
            <a:r>
              <a:rPr lang="en-IE"/>
              <a:t>What activities would lead to these events?</a:t>
            </a:r>
          </a:p>
        </p:txBody>
      </p:sp>
      <p:pic>
        <p:nvPicPr>
          <p:cNvPr id="6" name="Picture 5" descr="Shape&#10;&#10;Description automatically generated with low confidence">
            <a:extLst>
              <a:ext uri="{FF2B5EF4-FFF2-40B4-BE49-F238E27FC236}">
                <a16:creationId xmlns:a16="http://schemas.microsoft.com/office/drawing/2014/main" id="{879AF92F-4AEA-3049-8710-8275DC6E7313}"/>
              </a:ext>
            </a:extLst>
          </p:cNvPr>
          <p:cNvPicPr>
            <a:picLocks noChangeAspect="1"/>
          </p:cNvPicPr>
          <p:nvPr/>
        </p:nvPicPr>
        <p:blipFill rotWithShape="1">
          <a:blip r:embed="rId3"/>
          <a:srcRect l="28582" t="31111" r="25090" b="31193"/>
          <a:stretch/>
        </p:blipFill>
        <p:spPr>
          <a:xfrm>
            <a:off x="3448756" y="3698109"/>
            <a:ext cx="2246488" cy="2585155"/>
          </a:xfrm>
          <a:prstGeom prst="rect">
            <a:avLst/>
          </a:prstGeom>
        </p:spPr>
      </p:pic>
    </p:spTree>
    <p:extLst>
      <p:ext uri="{BB962C8B-B14F-4D97-AF65-F5344CB8AC3E}">
        <p14:creationId xmlns:p14="http://schemas.microsoft.com/office/powerpoint/2010/main" val="3569672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a:t>The Risk Management Process</a:t>
            </a:r>
            <a:r>
              <a:rPr lang="en-IE"/>
              <a:t> </a:t>
            </a:r>
            <a:endParaRPr lang="en-GB"/>
          </a:p>
        </p:txBody>
      </p:sp>
    </p:spTree>
    <p:extLst>
      <p:ext uri="{BB962C8B-B14F-4D97-AF65-F5344CB8AC3E}">
        <p14:creationId xmlns:p14="http://schemas.microsoft.com/office/powerpoint/2010/main" val="371079033"/>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00001632-E5AA-4C2E-A496-86D934AFF446}">
  <ds:schemaRefs>
    <ds:schemaRef ds:uri="http://schemas.microsoft.com/sharepoint/v3/contenttype/forms"/>
  </ds:schemaRefs>
</ds:datastoreItem>
</file>

<file path=customXml/itemProps2.xml><?xml version="1.0" encoding="utf-8"?>
<ds:datastoreItem xmlns:ds="http://schemas.openxmlformats.org/officeDocument/2006/customXml" ds:itemID="{7E57CB4D-0A57-42AC-9108-72870E1B4D7E}"/>
</file>

<file path=customXml/itemProps3.xml><?xml version="1.0" encoding="utf-8"?>
<ds:datastoreItem xmlns:ds="http://schemas.openxmlformats.org/officeDocument/2006/customXml" ds:itemID="{91F1F03D-4112-450A-BE70-B2B3B5BC7F22}">
  <ds:schemaRefs>
    <ds:schemaRef ds:uri="http://schemas.microsoft.com/office/2006/metadata/properties"/>
    <ds:schemaRef ds:uri="http://purl.org/dc/elements/1.1/"/>
    <ds:schemaRef ds:uri="http://schemas.microsoft.com/office/2006/documentManagement/types"/>
    <ds:schemaRef ds:uri="http://purl.org/dc/dcmitype/"/>
    <ds:schemaRef ds:uri="http://purl.org/dc/terms/"/>
    <ds:schemaRef ds:uri="52653c9e-d874-4f93-8b61-023a65a31c40"/>
    <ds:schemaRef ds:uri="b56d6760-b380-4122-9876-28594ce256dd"/>
    <ds:schemaRef ds:uri="http://schemas.microsoft.com/office/infopath/2007/PartnerControls"/>
    <ds:schemaRef ds:uri="http://schemas.openxmlformats.org/package/2006/metadata/core-properties"/>
    <ds:schemaRef ds:uri="http://www.w3.org/XML/1998/namespace"/>
    <ds:schemaRef ds:uri="985ec44e-1bab-4c0b-9df0-6ba128686fc9"/>
    <ds:schemaRef ds:uri="db065248-edff-472c-af6e-a9abf8433378"/>
  </ds:schemaRefs>
</ds:datastoreItem>
</file>

<file path=docProps/app.xml><?xml version="1.0" encoding="utf-8"?>
<Properties xmlns="http://schemas.openxmlformats.org/officeDocument/2006/extended-properties" xmlns:vt="http://schemas.openxmlformats.org/officeDocument/2006/docPropsVTypes">
  <Template>Office Theme</Template>
  <TotalTime>180</TotalTime>
  <Words>7392</Words>
  <Application>Microsoft Office PowerPoint</Application>
  <PresentationFormat>On-screen Show (4:3)</PresentationFormat>
  <Paragraphs>844</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PowerPoint Presentation</vt:lpstr>
      <vt:lpstr>Objective</vt:lpstr>
      <vt:lpstr>Lesson overview</vt:lpstr>
      <vt:lpstr>PowerPoint Presentation</vt:lpstr>
      <vt:lpstr>What is an Explosive Event?</vt:lpstr>
      <vt:lpstr>What is Explosive Safety?</vt:lpstr>
      <vt:lpstr>Concept of Explosive Safety</vt:lpstr>
      <vt:lpstr>PowerPoint Presentation</vt:lpstr>
      <vt:lpstr>PowerPoint Presentation</vt:lpstr>
      <vt:lpstr>Definitions: </vt:lpstr>
      <vt:lpstr>Definitions: </vt:lpstr>
      <vt:lpstr>Definitions: </vt:lpstr>
      <vt:lpstr>Definitions: </vt:lpstr>
      <vt:lpstr>Definitions: </vt:lpstr>
      <vt:lpstr>Definitions: </vt:lpstr>
      <vt:lpstr>Tolerable Risk Levels (ALARP) </vt:lpstr>
      <vt:lpstr>Risk Management Process: Matrix </vt:lpstr>
      <vt:lpstr> </vt:lpstr>
      <vt:lpstr>Hazard Identification and Analysis</vt:lpstr>
      <vt:lpstr>Risk Estimation: Outcomes</vt:lpstr>
      <vt:lpstr>Estimating the Probability</vt:lpstr>
      <vt:lpstr>Categorising the Risk: Extent of fatalities/Injuries/damage</vt:lpstr>
      <vt:lpstr>Achieving Tolerable Risk</vt:lpstr>
      <vt:lpstr>PowerPoint Presentation</vt:lpstr>
      <vt:lpstr>PowerPoint Presentation</vt:lpstr>
      <vt:lpstr>Qualitative V’s Quantitative Risk Assessments</vt:lpstr>
      <vt:lpstr>Example: Qualitative Risk Assessment</vt:lpstr>
      <vt:lpstr>Example: Quantitative Risk Assessment</vt:lpstr>
      <vt:lpstr>Example: Quantitative Risk Assessment</vt:lpstr>
      <vt:lpstr>Simple Risk Assessment Form Example</vt:lpstr>
      <vt:lpstr>Explosive Consequence Analysis</vt:lpstr>
      <vt:lpstr>Explosive Consequence Analysis</vt:lpstr>
      <vt:lpstr>Example: Explosive Consequence Analysis</vt:lpstr>
      <vt:lpstr>Explosive Safety Cases</vt:lpstr>
      <vt:lpstr>Explosive Safety Case</vt:lpstr>
      <vt:lpstr>Example: Explosive Safety Case</vt:lpstr>
      <vt:lpstr>PowerPoint Presentation</vt:lpstr>
      <vt:lpstr>Exercise</vt:lpstr>
      <vt:lpstr>Exercise</vt:lpstr>
      <vt:lpstr>Exercise</vt:lpstr>
      <vt:lpstr>Exercise</vt:lpstr>
      <vt:lpstr>Lesson overview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139</cp:revision>
  <dcterms:created xsi:type="dcterms:W3CDTF">2021-06-15T14:01:19Z</dcterms:created>
  <dcterms:modified xsi:type="dcterms:W3CDTF">2024-05-17T15:53:53Z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